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lear Sans" charset="1" panose="020B0503030202020304"/>
      <p:regular r:id="rId16"/>
    </p:embeddedFont>
    <p:embeddedFont>
      <p:font typeface="Clear Sans Bold" charset="1" panose="020B0803030202020304"/>
      <p:regular r:id="rId17"/>
    </p:embeddedFont>
    <p:embeddedFont>
      <p:font typeface="Clear Sans Italics" charset="1" panose="020B0503030202090304"/>
      <p:regular r:id="rId18"/>
    </p:embeddedFont>
    <p:embeddedFont>
      <p:font typeface="Clear Sans Bold Italics" charset="1" panose="020B0803030202090304"/>
      <p:regular r:id="rId19"/>
    </p:embeddedFont>
    <p:embeddedFont>
      <p:font typeface="Clear Sans Thin" charset="1" panose="020B0203030202020304"/>
      <p:regular r:id="rId20"/>
    </p:embeddedFont>
    <p:embeddedFont>
      <p:font typeface="Clear Sans Light" charset="1" panose="020B0303030202020304"/>
      <p:regular r:id="rId21"/>
    </p:embeddedFont>
    <p:embeddedFont>
      <p:font typeface="Clear Sans Medium" charset="1" panose="020B0603030202020304"/>
      <p:regular r:id="rId22"/>
    </p:embeddedFont>
    <p:embeddedFont>
      <p:font typeface="Clear Sans Medium Italics" charset="1" panose="020B0603030202090304"/>
      <p:regular r:id="rId23"/>
    </p:embeddedFont>
    <p:embeddedFont>
      <p:font typeface="HK Grotesk" charset="1" panose="00000500000000000000"/>
      <p:regular r:id="rId24"/>
    </p:embeddedFont>
    <p:embeddedFont>
      <p:font typeface="HK Grotesk Bold" charset="1" panose="00000800000000000000"/>
      <p:regular r:id="rId25"/>
    </p:embeddedFont>
    <p:embeddedFont>
      <p:font typeface="HK Grotesk Italics" charset="1" panose="00000500000000000000"/>
      <p:regular r:id="rId26"/>
    </p:embeddedFont>
    <p:embeddedFont>
      <p:font typeface="HK Grotesk Bold Italics" charset="1" panose="00000800000000000000"/>
      <p:regular r:id="rId27"/>
    </p:embeddedFont>
    <p:embeddedFont>
      <p:font typeface="HK Grotesk Light" charset="1" panose="00000400000000000000"/>
      <p:regular r:id="rId28"/>
    </p:embeddedFont>
    <p:embeddedFont>
      <p:font typeface="HK Grotesk Light Italics" charset="1" panose="00000400000000000000"/>
      <p:regular r:id="rId29"/>
    </p:embeddedFont>
    <p:embeddedFont>
      <p:font typeface="HK Grotesk Medium" charset="1" panose="00000600000000000000"/>
      <p:regular r:id="rId30"/>
    </p:embeddedFont>
    <p:embeddedFont>
      <p:font typeface="HK Grotesk Medium Italics" charset="1" panose="00000600000000000000"/>
      <p:regular r:id="rId31"/>
    </p:embeddedFont>
    <p:embeddedFont>
      <p:font typeface="HK Grotesk Semi-Bold" charset="1" panose="00000700000000000000"/>
      <p:regular r:id="rId32"/>
    </p:embeddedFont>
    <p:embeddedFont>
      <p:font typeface="HK Grotesk Semi-Bold Italics" charset="1" panose="000007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72" Target="slides/slide31.xml" Type="http://schemas.openxmlformats.org/officeDocument/2006/relationships/slide"/><Relationship Id="rId73" Target="slides/slide32.xml" Type="http://schemas.openxmlformats.org/officeDocument/2006/relationships/slide"/><Relationship Id="rId74" Target="slides/slide33.xml" Type="http://schemas.openxmlformats.org/officeDocument/2006/relationships/slide"/><Relationship Id="rId75" Target="slides/slide34.xml" Type="http://schemas.openxmlformats.org/officeDocument/2006/relationships/slide"/><Relationship Id="rId76" Target="slides/slide35.xml" Type="http://schemas.openxmlformats.org/officeDocument/2006/relationships/slide"/><Relationship Id="rId77" Target="slides/slide3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VAF115_Wufs.mp4" Type="http://schemas.openxmlformats.org/officeDocument/2006/relationships/video"/><Relationship Id="rId11" Target="../media/VAF115_Wufs.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jpeg" Type="http://schemas.openxmlformats.org/officeDocument/2006/relationships/image"/><Relationship Id="rId7" Target="../media/VAF1kvc8FDU.mp4" Type="http://schemas.openxmlformats.org/officeDocument/2006/relationships/video"/><Relationship Id="rId8" Target="../media/VAF1kvc8FDU.mp4" Type="http://schemas.microsoft.com/office/2007/relationships/media"/><Relationship Id="rId9" Target="../media/image3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6.pn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14" Target="../media/image4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6.pn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14" Target="../media/image49.jpeg" Type="http://schemas.openxmlformats.org/officeDocument/2006/relationships/image"/><Relationship Id="rId15" Target="../media/image50.png" Type="http://schemas.openxmlformats.org/officeDocument/2006/relationships/image"/><Relationship Id="rId16" Target="../media/image4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3.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4.jpeg" Type="http://schemas.openxmlformats.org/officeDocument/2006/relationships/image"/><Relationship Id="rId7" Target="../media/VAF1YVZICmM.mp4" Type="http://schemas.openxmlformats.org/officeDocument/2006/relationships/video"/><Relationship Id="rId8" Target="../media/VAF1YVZICmM.mp4" Type="http://schemas.microsoft.com/office/2007/relationships/media"/><Relationship Id="rId9" Target="../media/image5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6.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0.jpeg" Type="http://schemas.openxmlformats.org/officeDocument/2006/relationships/image"/><Relationship Id="rId7" Target="../media/VAF1kiTi4es.mp4" Type="http://schemas.openxmlformats.org/officeDocument/2006/relationships/video"/><Relationship Id="rId8" Target="../media/VAF1kiTi4es.mp4" Type="http://schemas.microsoft.com/office/2007/relationships/media"/></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5.jpeg" Type="http://schemas.openxmlformats.org/officeDocument/2006/relationships/image"/><Relationship Id="rId7" Target="../media/VAF1dZiV4Bg.mp4" Type="http://schemas.openxmlformats.org/officeDocument/2006/relationships/video"/><Relationship Id="rId8" Target="../media/VAF1dZiV4Bg.mp4" Type="http://schemas.microsoft.com/office/2007/relationships/media"/></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6.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7.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8.jpeg" Type="http://schemas.openxmlformats.org/officeDocument/2006/relationships/image"/><Relationship Id="rId7" Target="../media/image69.png" Type="http://schemas.openxmlformats.org/officeDocument/2006/relationships/image"/><Relationship Id="rId8" Target="../media/image70.jpeg" Type="http://schemas.openxmlformats.org/officeDocument/2006/relationships/image"/><Relationship Id="rId9" Target="../media/image71.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73.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7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1.gif"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0.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jpeg" Type="http://schemas.openxmlformats.org/officeDocument/2006/relationships/image"/><Relationship Id="rId3" Target="../media/image76.jpeg" Type="http://schemas.openxmlformats.org/officeDocument/2006/relationships/image"/><Relationship Id="rId4" Target="../media/image77.jpeg" Type="http://schemas.openxmlformats.org/officeDocument/2006/relationships/image"/><Relationship Id="rId5" Target="../media/image78.jpeg" Type="http://schemas.openxmlformats.org/officeDocument/2006/relationships/image"/><Relationship Id="rId6" Target="../media/image79.jpeg" Type="http://schemas.openxmlformats.org/officeDocument/2006/relationships/image"/><Relationship Id="rId7" Target="../media/image80.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 Id="rId9" Target="../media/image9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png" Type="http://schemas.openxmlformats.org/officeDocument/2006/relationships/image"/><Relationship Id="rId4" Target="../media/image9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10.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jpeg" Type="http://schemas.openxmlformats.org/officeDocument/2006/relationships/image"/><Relationship Id="rId7" Target="../media/VAF1uPYzxdo.mp4" Type="http://schemas.openxmlformats.org/officeDocument/2006/relationships/video"/><Relationship Id="rId8" Target="../media/VAF1uPYzxdo.mp4" Type="http://schemas.microsoft.com/office/2007/relationships/media"/><Relationship Id="rId9" Target="../media/image2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jpeg" Type="http://schemas.openxmlformats.org/officeDocument/2006/relationships/image"/><Relationship Id="rId7" Target="../media/VAF1uPYzxdo.mp4" Type="http://schemas.openxmlformats.org/officeDocument/2006/relationships/video"/><Relationship Id="rId8" Target="../media/VAF1uPYzxdo.mp4" Type="http://schemas.microsoft.com/office/2007/relationships/media"/><Relationship Id="rId9" Target="../media/image2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4.jpeg" Type="http://schemas.openxmlformats.org/officeDocument/2006/relationships/image"/><Relationship Id="rId7" Target="../media/image25.gif" Type="http://schemas.openxmlformats.org/officeDocument/2006/relationships/image"/><Relationship Id="rId8" Target="../media/image26.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7.jpe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jpeg" Type="http://schemas.openxmlformats.org/officeDocument/2006/relationships/image"/><Relationship Id="rId7" Target="../media/VAF1AIIWF4k.mp4" Type="http://schemas.openxmlformats.org/officeDocument/2006/relationships/video"/><Relationship Id="rId8" Target="../media/VAF1AIIWF4k.mp4" Type="http://schemas.microsoft.com/office/2007/relationships/media"/><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sp>
        <p:nvSpPr>
          <p:cNvPr name="AutoShape 2" id="2"/>
          <p:cNvSpPr/>
          <p:nvPr/>
        </p:nvSpPr>
        <p:spPr>
          <a:xfrm rot="0">
            <a:off x="0" y="8775001"/>
            <a:ext cx="18288000" cy="1511999"/>
          </a:xfrm>
          <a:prstGeom prst="rect">
            <a:avLst/>
          </a:prstGeom>
          <a:solidFill>
            <a:srgbClr val="302B70"/>
          </a:solidFill>
        </p:spPr>
      </p:sp>
      <p:sp>
        <p:nvSpPr>
          <p:cNvPr name="Freeform 3" id="3"/>
          <p:cNvSpPr/>
          <p:nvPr/>
        </p:nvSpPr>
        <p:spPr>
          <a:xfrm flipH="false" flipV="false" rot="0">
            <a:off x="8718256" y="9518212"/>
            <a:ext cx="155656" cy="155656"/>
          </a:xfrm>
          <a:custGeom>
            <a:avLst/>
            <a:gdLst/>
            <a:ahLst/>
            <a:cxnLst/>
            <a:rect r="r" b="b" t="t" l="l"/>
            <a:pathLst>
              <a:path h="155656" w="155656">
                <a:moveTo>
                  <a:pt x="0" y="0"/>
                </a:moveTo>
                <a:lnTo>
                  <a:pt x="155656" y="0"/>
                </a:lnTo>
                <a:lnTo>
                  <a:pt x="155656" y="155656"/>
                </a:lnTo>
                <a:lnTo>
                  <a:pt x="0" y="155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066172" y="9518212"/>
            <a:ext cx="155656" cy="155656"/>
          </a:xfrm>
          <a:custGeom>
            <a:avLst/>
            <a:gdLst/>
            <a:ahLst/>
            <a:cxnLst/>
            <a:rect r="r" b="b" t="t" l="l"/>
            <a:pathLst>
              <a:path h="155656" w="155656">
                <a:moveTo>
                  <a:pt x="0" y="0"/>
                </a:moveTo>
                <a:lnTo>
                  <a:pt x="155656" y="0"/>
                </a:lnTo>
                <a:lnTo>
                  <a:pt x="155656" y="155656"/>
                </a:lnTo>
                <a:lnTo>
                  <a:pt x="0" y="155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414088" y="9518212"/>
            <a:ext cx="155656" cy="155656"/>
          </a:xfrm>
          <a:custGeom>
            <a:avLst/>
            <a:gdLst/>
            <a:ahLst/>
            <a:cxnLst/>
            <a:rect r="r" b="b" t="t" l="l"/>
            <a:pathLst>
              <a:path h="155656" w="155656">
                <a:moveTo>
                  <a:pt x="0" y="0"/>
                </a:moveTo>
                <a:lnTo>
                  <a:pt x="155656" y="0"/>
                </a:lnTo>
                <a:lnTo>
                  <a:pt x="155656" y="155656"/>
                </a:lnTo>
                <a:lnTo>
                  <a:pt x="0" y="155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187860" y="1637939"/>
            <a:ext cx="2154826" cy="2154826"/>
          </a:xfrm>
          <a:custGeom>
            <a:avLst/>
            <a:gdLst/>
            <a:ahLst/>
            <a:cxnLst/>
            <a:rect r="r" b="b" t="t" l="l"/>
            <a:pathLst>
              <a:path h="2154826" w="2154826">
                <a:moveTo>
                  <a:pt x="0" y="0"/>
                </a:moveTo>
                <a:lnTo>
                  <a:pt x="2154826" y="0"/>
                </a:lnTo>
                <a:lnTo>
                  <a:pt x="2154826" y="2154826"/>
                </a:lnTo>
                <a:lnTo>
                  <a:pt x="0" y="2154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0363" y="0"/>
            <a:ext cx="12589858" cy="7093310"/>
          </a:xfrm>
          <a:custGeom>
            <a:avLst/>
            <a:gdLst/>
            <a:ahLst/>
            <a:cxnLst/>
            <a:rect r="r" b="b" t="t" l="l"/>
            <a:pathLst>
              <a:path h="7093310" w="12589858">
                <a:moveTo>
                  <a:pt x="0" y="0"/>
                </a:moveTo>
                <a:lnTo>
                  <a:pt x="12589858" y="0"/>
                </a:lnTo>
                <a:lnTo>
                  <a:pt x="12589858" y="7093310"/>
                </a:lnTo>
                <a:lnTo>
                  <a:pt x="0" y="7093310"/>
                </a:lnTo>
                <a:lnTo>
                  <a:pt x="0" y="0"/>
                </a:lnTo>
                <a:close/>
              </a:path>
            </a:pathLst>
          </a:custGeom>
          <a:blipFill>
            <a:blip r:embed="rId8"/>
            <a:stretch>
              <a:fillRect l="0" t="0" r="0" b="0"/>
            </a:stretch>
          </a:blipFill>
        </p:spPr>
      </p:sp>
      <p:sp>
        <p:nvSpPr>
          <p:cNvPr name="TextBox 8" id="8"/>
          <p:cNvSpPr txBox="true"/>
          <p:nvPr/>
        </p:nvSpPr>
        <p:spPr>
          <a:xfrm rot="0">
            <a:off x="547754" y="8715481"/>
            <a:ext cx="8170503" cy="881056"/>
          </a:xfrm>
          <a:prstGeom prst="rect">
            <a:avLst/>
          </a:prstGeom>
        </p:spPr>
        <p:txBody>
          <a:bodyPr anchor="t" rtlCol="false" tIns="0" lIns="0" bIns="0" rIns="0">
            <a:spAutoFit/>
          </a:bodyPr>
          <a:lstStyle/>
          <a:p>
            <a:pPr>
              <a:lnSpc>
                <a:spcPts val="3500"/>
              </a:lnSpc>
              <a:spcBef>
                <a:spcPct val="0"/>
              </a:spcBef>
            </a:pPr>
            <a:r>
              <a:rPr lang="en-US" sz="2500">
                <a:solidFill>
                  <a:srgbClr val="302B70"/>
                </a:solidFill>
                <a:latin typeface="Clear Sans"/>
              </a:rPr>
              <a:t>Écrivez le nom de votre entreprise ci-dessus et un résumé intéessant de ce que fait votre entreprise ici.</a:t>
            </a:r>
          </a:p>
        </p:txBody>
      </p:sp>
      <p:sp>
        <p:nvSpPr>
          <p:cNvPr name="TextBox 9" id="9"/>
          <p:cNvSpPr txBox="true"/>
          <p:nvPr/>
        </p:nvSpPr>
        <p:spPr>
          <a:xfrm rot="0">
            <a:off x="11771939" y="1628414"/>
            <a:ext cx="5487361" cy="1316308"/>
          </a:xfrm>
          <a:prstGeom prst="rect">
            <a:avLst/>
          </a:prstGeom>
        </p:spPr>
        <p:txBody>
          <a:bodyPr anchor="t" rtlCol="false" tIns="0" lIns="0" bIns="0" rIns="0">
            <a:spAutoFit/>
          </a:bodyPr>
          <a:lstStyle/>
          <a:p>
            <a:pPr algn="r">
              <a:lnSpc>
                <a:spcPts val="10374"/>
              </a:lnSpc>
            </a:pPr>
            <a:r>
              <a:rPr lang="en-US" sz="8645">
                <a:solidFill>
                  <a:srgbClr val="302B70"/>
                </a:solidFill>
                <a:latin typeface="HK Grotesk Bold"/>
              </a:rPr>
              <a:t>Présenter</a:t>
            </a:r>
          </a:p>
        </p:txBody>
      </p:sp>
      <p:sp>
        <p:nvSpPr>
          <p:cNvPr name="TextBox 10" id="10"/>
          <p:cNvSpPr txBox="true"/>
          <p:nvPr/>
        </p:nvSpPr>
        <p:spPr>
          <a:xfrm rot="0">
            <a:off x="13070752" y="3593890"/>
            <a:ext cx="4188548" cy="1233505"/>
          </a:xfrm>
          <a:prstGeom prst="rect">
            <a:avLst/>
          </a:prstGeom>
        </p:spPr>
        <p:txBody>
          <a:bodyPr anchor="t" rtlCol="false" tIns="0" lIns="0" bIns="0" rIns="0">
            <a:spAutoFit/>
          </a:bodyPr>
          <a:lstStyle/>
          <a:p>
            <a:pPr marL="768996" indent="-384498" lvl="1">
              <a:lnSpc>
                <a:spcPts val="4986"/>
              </a:lnSpc>
              <a:buFont typeface="Arial"/>
              <a:buChar char="•"/>
            </a:pPr>
            <a:r>
              <a:rPr lang="en-US" sz="3561" u="sng">
                <a:solidFill>
                  <a:srgbClr val="302B70"/>
                </a:solidFill>
                <a:latin typeface="Clear Sans"/>
              </a:rPr>
              <a:t>BAKI Amine</a:t>
            </a:r>
          </a:p>
          <a:p>
            <a:pPr algn="l" marL="768996" indent="-384498" lvl="1">
              <a:lnSpc>
                <a:spcPts val="4986"/>
              </a:lnSpc>
              <a:buFont typeface="Arial"/>
              <a:buChar char="•"/>
            </a:pPr>
            <a:r>
              <a:rPr lang="en-US" sz="3561" u="sng">
                <a:solidFill>
                  <a:srgbClr val="302B70"/>
                </a:solidFill>
                <a:latin typeface="Clear Sans"/>
              </a:rPr>
              <a:t>AZAMI Youssef</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8775001"/>
            <a:ext cx="18288000" cy="1511999"/>
          </a:xfrm>
          <a:prstGeom prst="rect">
            <a:avLst/>
          </a:prstGeom>
          <a:solidFill>
            <a:srgbClr val="302B70"/>
          </a:solidFill>
        </p:spPr>
      </p:sp>
      <p:grpSp>
        <p:nvGrpSpPr>
          <p:cNvPr name="Group 3" id="3"/>
          <p:cNvGrpSpPr/>
          <p:nvPr/>
        </p:nvGrpSpPr>
        <p:grpSpPr>
          <a:xfrm rot="0">
            <a:off x="8718256" y="9453173"/>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5285" t="0" r="5285" b="0"/>
          <a:stretch>
            <a:fillRect/>
          </a:stretch>
        </p:blipFill>
        <p:spPr>
          <a:xfrm flipH="false" flipV="false" rot="0">
            <a:off x="10167226" y="3425500"/>
            <a:ext cx="7763734" cy="3436000"/>
          </a:xfrm>
          <a:prstGeom prst="rect">
            <a:avLst/>
          </a:prstGeom>
        </p:spPr>
      </p:pic>
      <p:pic>
        <p:nvPicPr>
          <p:cNvPr name="Picture 8" id="8">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383265" y="2643863"/>
            <a:ext cx="9547779" cy="5362669"/>
          </a:xfrm>
          <a:prstGeom prst="rect">
            <a:avLst/>
          </a:prstGeom>
        </p:spPr>
      </p:pic>
      <p:sp>
        <p:nvSpPr>
          <p:cNvPr name="TextBox 9" id="9"/>
          <p:cNvSpPr txBox="true"/>
          <p:nvPr/>
        </p:nvSpPr>
        <p:spPr>
          <a:xfrm rot="0">
            <a:off x="962025" y="334251"/>
            <a:ext cx="11080691" cy="1990725"/>
          </a:xfrm>
          <a:prstGeom prst="rect">
            <a:avLst/>
          </a:prstGeom>
        </p:spPr>
        <p:txBody>
          <a:bodyPr anchor="t" rtlCol="false" tIns="0" lIns="0" bIns="0" rIns="0">
            <a:spAutoFit/>
          </a:bodyPr>
          <a:lstStyle/>
          <a:p>
            <a:pPr>
              <a:lnSpc>
                <a:spcPts val="9600"/>
              </a:lnSpc>
            </a:pPr>
            <a:r>
              <a:rPr lang="en-US" sz="8000">
                <a:solidFill>
                  <a:srgbClr val="302B70"/>
                </a:solidFill>
                <a:latin typeface="HK Grotesk Bold"/>
              </a:rPr>
              <a:t>Forward Propagation</a:t>
            </a:r>
          </a:p>
          <a:p>
            <a:pPr>
              <a:lnSpc>
                <a:spcPts val="6000"/>
              </a:lnSpc>
            </a:pPr>
          </a:p>
        </p:txBody>
      </p:sp>
    </p:spTree>
  </p:cSld>
  <p:clrMapOvr>
    <a:masterClrMapping/>
  </p:clrMapOvr>
  <p:transition spd="slow">
    <p:fade/>
  </p:transition>
  <p:timing>
    <p:tnLst>
      <p:par>
        <p:cTn dur="indefinite" restart="never" nodeType="tmRoot">
          <p:childTnLst>
            <p:video>
              <p:cMediaNode vol="0">
                <p:cTn fill="hold" display="false">
                  <p:stCondLst>
                    <p:cond delay="indefinite"/>
                  </p:stCondLst>
                </p:cTn>
                <p:tgtEl>
                  <p:spTgt spid="7"/>
                </p:tgtEl>
              </p:cMediaNode>
            </p:video>
            <p:video>
              <p:cMediaNode vol="0">
                <p:cTn fill="hold" display="false">
                  <p:stCondLst>
                    <p:cond delay="indefinite"/>
                  </p:stCondLst>
                </p:cTn>
                <p:tgtEl>
                  <p:spTgt spid="8"/>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2237926"/>
            <a:ext cx="18288000" cy="8049074"/>
          </a:xfrm>
          <a:prstGeom prst="rect">
            <a:avLst/>
          </a:prstGeom>
          <a:solidFill>
            <a:srgbClr val="F0F2F6"/>
          </a:solidFill>
        </p:spPr>
      </p:sp>
      <p:grpSp>
        <p:nvGrpSpPr>
          <p:cNvPr name="Group 3" id="3"/>
          <p:cNvGrpSpPr/>
          <p:nvPr/>
        </p:nvGrpSpPr>
        <p:grpSpPr>
          <a:xfrm rot="-10800000">
            <a:off x="16407813" y="1028700"/>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2355965" y="7786677"/>
            <a:ext cx="6314029" cy="1672948"/>
          </a:xfrm>
          <a:custGeom>
            <a:avLst/>
            <a:gdLst/>
            <a:ahLst/>
            <a:cxnLst/>
            <a:rect r="r" b="b" t="t" l="l"/>
            <a:pathLst>
              <a:path h="1672948" w="6314029">
                <a:moveTo>
                  <a:pt x="0" y="0"/>
                </a:moveTo>
                <a:lnTo>
                  <a:pt x="6314029" y="0"/>
                </a:lnTo>
                <a:lnTo>
                  <a:pt x="6314029" y="1672947"/>
                </a:lnTo>
                <a:lnTo>
                  <a:pt x="0" y="16729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518356" y="7442425"/>
            <a:ext cx="5010038" cy="846767"/>
          </a:xfrm>
          <a:custGeom>
            <a:avLst/>
            <a:gdLst/>
            <a:ahLst/>
            <a:cxnLst/>
            <a:rect r="r" b="b" t="t" l="l"/>
            <a:pathLst>
              <a:path h="846767" w="5010038">
                <a:moveTo>
                  <a:pt x="0" y="0"/>
                </a:moveTo>
                <a:lnTo>
                  <a:pt x="5010038" y="0"/>
                </a:lnTo>
                <a:lnTo>
                  <a:pt x="5010038" y="846767"/>
                </a:lnTo>
                <a:lnTo>
                  <a:pt x="0" y="8467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518356" y="8658018"/>
            <a:ext cx="5010038" cy="801606"/>
          </a:xfrm>
          <a:custGeom>
            <a:avLst/>
            <a:gdLst/>
            <a:ahLst/>
            <a:cxnLst/>
            <a:rect r="r" b="b" t="t" l="l"/>
            <a:pathLst>
              <a:path h="801606" w="5010038">
                <a:moveTo>
                  <a:pt x="0" y="0"/>
                </a:moveTo>
                <a:lnTo>
                  <a:pt x="5010038" y="0"/>
                </a:lnTo>
                <a:lnTo>
                  <a:pt x="5010038" y="801606"/>
                </a:lnTo>
                <a:lnTo>
                  <a:pt x="0" y="8016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4507398" y="2760708"/>
            <a:ext cx="7752159" cy="4765583"/>
          </a:xfrm>
          <a:custGeom>
            <a:avLst/>
            <a:gdLst/>
            <a:ahLst/>
            <a:cxnLst/>
            <a:rect r="r" b="b" t="t" l="l"/>
            <a:pathLst>
              <a:path h="4765583" w="7752159">
                <a:moveTo>
                  <a:pt x="0" y="0"/>
                </a:moveTo>
                <a:lnTo>
                  <a:pt x="7752159" y="0"/>
                </a:lnTo>
                <a:lnTo>
                  <a:pt x="7752159" y="4765584"/>
                </a:lnTo>
                <a:lnTo>
                  <a:pt x="0" y="4765584"/>
                </a:lnTo>
                <a:lnTo>
                  <a:pt x="0" y="0"/>
                </a:lnTo>
                <a:close/>
              </a:path>
            </a:pathLst>
          </a:custGeom>
          <a:blipFill>
            <a:blip r:embed="rId12"/>
            <a:stretch>
              <a:fillRect l="0" t="0" r="0" b="0"/>
            </a:stretch>
          </a:blipFill>
        </p:spPr>
      </p:sp>
      <p:sp>
        <p:nvSpPr>
          <p:cNvPr name="TextBox 11" id="11"/>
          <p:cNvSpPr txBox="true"/>
          <p:nvPr/>
        </p:nvSpPr>
        <p:spPr>
          <a:xfrm rot="0">
            <a:off x="3451358" y="1028700"/>
            <a:ext cx="12155954" cy="1209226"/>
          </a:xfrm>
          <a:prstGeom prst="rect">
            <a:avLst/>
          </a:prstGeom>
        </p:spPr>
        <p:txBody>
          <a:bodyPr anchor="t" rtlCol="false" tIns="0" lIns="0" bIns="0" rIns="0">
            <a:spAutoFit/>
          </a:bodyPr>
          <a:lstStyle/>
          <a:p>
            <a:pPr>
              <a:lnSpc>
                <a:spcPts val="9599"/>
              </a:lnSpc>
            </a:pPr>
            <a:r>
              <a:rPr lang="en-US" sz="7999">
                <a:solidFill>
                  <a:srgbClr val="F0F2F6"/>
                </a:solidFill>
                <a:latin typeface="HK Grotesk Bold"/>
              </a:rPr>
              <a:t>Backward propagation TT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2237926"/>
            <a:ext cx="18288000" cy="8049074"/>
          </a:xfrm>
          <a:prstGeom prst="rect">
            <a:avLst/>
          </a:prstGeom>
          <a:solidFill>
            <a:srgbClr val="F0F2F6"/>
          </a:solidFill>
        </p:spPr>
      </p:sp>
      <p:grpSp>
        <p:nvGrpSpPr>
          <p:cNvPr name="Group 3" id="3"/>
          <p:cNvGrpSpPr/>
          <p:nvPr/>
        </p:nvGrpSpPr>
        <p:grpSpPr>
          <a:xfrm rot="-10800000">
            <a:off x="16407813" y="1028700"/>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644864" y="2389366"/>
            <a:ext cx="5612988" cy="1937793"/>
          </a:xfrm>
          <a:custGeom>
            <a:avLst/>
            <a:gdLst/>
            <a:ahLst/>
            <a:cxnLst/>
            <a:rect r="r" b="b" t="t" l="l"/>
            <a:pathLst>
              <a:path h="1937793" w="5612988">
                <a:moveTo>
                  <a:pt x="0" y="0"/>
                </a:moveTo>
                <a:lnTo>
                  <a:pt x="5612988" y="0"/>
                </a:lnTo>
                <a:lnTo>
                  <a:pt x="5612988" y="1937793"/>
                </a:lnTo>
                <a:lnTo>
                  <a:pt x="0" y="1937793"/>
                </a:lnTo>
                <a:lnTo>
                  <a:pt x="0" y="0"/>
                </a:lnTo>
                <a:close/>
              </a:path>
            </a:pathLst>
          </a:custGeom>
          <a:blipFill>
            <a:blip r:embed="rId6"/>
            <a:stretch>
              <a:fillRect l="0" t="0" r="0" b="-2089"/>
            </a:stretch>
          </a:blipFill>
        </p:spPr>
      </p:sp>
      <p:sp>
        <p:nvSpPr>
          <p:cNvPr name="Freeform 8" id="8"/>
          <p:cNvSpPr/>
          <p:nvPr/>
        </p:nvSpPr>
        <p:spPr>
          <a:xfrm flipH="false" flipV="false" rot="0">
            <a:off x="6866362" y="3358262"/>
            <a:ext cx="2878760" cy="860319"/>
          </a:xfrm>
          <a:custGeom>
            <a:avLst/>
            <a:gdLst/>
            <a:ahLst/>
            <a:cxnLst/>
            <a:rect r="r" b="b" t="t" l="l"/>
            <a:pathLst>
              <a:path h="860319" w="2878760">
                <a:moveTo>
                  <a:pt x="0" y="0"/>
                </a:moveTo>
                <a:lnTo>
                  <a:pt x="2878759" y="0"/>
                </a:lnTo>
                <a:lnTo>
                  <a:pt x="2878759" y="860319"/>
                </a:lnTo>
                <a:lnTo>
                  <a:pt x="0" y="8603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137019" y="2703691"/>
            <a:ext cx="3542347" cy="566775"/>
          </a:xfrm>
          <a:custGeom>
            <a:avLst/>
            <a:gdLst/>
            <a:ahLst/>
            <a:cxnLst/>
            <a:rect r="r" b="b" t="t" l="l"/>
            <a:pathLst>
              <a:path h="566775" w="3542347">
                <a:moveTo>
                  <a:pt x="0" y="0"/>
                </a:moveTo>
                <a:lnTo>
                  <a:pt x="3542346" y="0"/>
                </a:lnTo>
                <a:lnTo>
                  <a:pt x="3542346" y="566776"/>
                </a:lnTo>
                <a:lnTo>
                  <a:pt x="0" y="5667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451358" y="1028700"/>
            <a:ext cx="10870752" cy="1209226"/>
          </a:xfrm>
          <a:prstGeom prst="rect">
            <a:avLst/>
          </a:prstGeom>
        </p:spPr>
        <p:txBody>
          <a:bodyPr anchor="t" rtlCol="false" tIns="0" lIns="0" bIns="0" rIns="0">
            <a:spAutoFit/>
          </a:bodyPr>
          <a:lstStyle/>
          <a:p>
            <a:pPr>
              <a:lnSpc>
                <a:spcPts val="9599"/>
              </a:lnSpc>
            </a:pPr>
            <a:r>
              <a:rPr lang="en-US" sz="7999">
                <a:solidFill>
                  <a:srgbClr val="F0F2F6"/>
                </a:solidFill>
                <a:latin typeface="HK Grotesk Bold"/>
              </a:rPr>
              <a:t>Backward propagation</a:t>
            </a:r>
          </a:p>
        </p:txBody>
      </p:sp>
      <p:sp>
        <p:nvSpPr>
          <p:cNvPr name="Freeform 11" id="11"/>
          <p:cNvSpPr/>
          <p:nvPr/>
        </p:nvSpPr>
        <p:spPr>
          <a:xfrm flipH="false" flipV="false" rot="0">
            <a:off x="11474929" y="3987780"/>
            <a:ext cx="5694362" cy="3500568"/>
          </a:xfrm>
          <a:custGeom>
            <a:avLst/>
            <a:gdLst/>
            <a:ahLst/>
            <a:cxnLst/>
            <a:rect r="r" b="b" t="t" l="l"/>
            <a:pathLst>
              <a:path h="3500568" w="5694362">
                <a:moveTo>
                  <a:pt x="0" y="0"/>
                </a:moveTo>
                <a:lnTo>
                  <a:pt x="5694362" y="0"/>
                </a:lnTo>
                <a:lnTo>
                  <a:pt x="5694362" y="3500568"/>
                </a:lnTo>
                <a:lnTo>
                  <a:pt x="0" y="3500568"/>
                </a:lnTo>
                <a:lnTo>
                  <a:pt x="0" y="0"/>
                </a:lnTo>
                <a:close/>
              </a:path>
            </a:pathLst>
          </a:custGeom>
          <a:blipFill>
            <a:blip r:embed="rId11"/>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2237926"/>
            <a:ext cx="18288000" cy="8049074"/>
          </a:xfrm>
          <a:prstGeom prst="rect">
            <a:avLst/>
          </a:prstGeom>
          <a:solidFill>
            <a:srgbClr val="F0F2F6"/>
          </a:solidFill>
        </p:spPr>
      </p:sp>
      <p:grpSp>
        <p:nvGrpSpPr>
          <p:cNvPr name="Group 3" id="3"/>
          <p:cNvGrpSpPr/>
          <p:nvPr/>
        </p:nvGrpSpPr>
        <p:grpSpPr>
          <a:xfrm rot="-10800000">
            <a:off x="16407813" y="1028700"/>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644864" y="2389366"/>
            <a:ext cx="5612988" cy="1937793"/>
          </a:xfrm>
          <a:custGeom>
            <a:avLst/>
            <a:gdLst/>
            <a:ahLst/>
            <a:cxnLst/>
            <a:rect r="r" b="b" t="t" l="l"/>
            <a:pathLst>
              <a:path h="1937793" w="5612988">
                <a:moveTo>
                  <a:pt x="0" y="0"/>
                </a:moveTo>
                <a:lnTo>
                  <a:pt x="5612988" y="0"/>
                </a:lnTo>
                <a:lnTo>
                  <a:pt x="5612988" y="1937793"/>
                </a:lnTo>
                <a:lnTo>
                  <a:pt x="0" y="1937793"/>
                </a:lnTo>
                <a:lnTo>
                  <a:pt x="0" y="0"/>
                </a:lnTo>
                <a:close/>
              </a:path>
            </a:pathLst>
          </a:custGeom>
          <a:blipFill>
            <a:blip r:embed="rId6"/>
            <a:stretch>
              <a:fillRect l="0" t="0" r="0" b="-2089"/>
            </a:stretch>
          </a:blipFill>
        </p:spPr>
      </p:sp>
      <p:sp>
        <p:nvSpPr>
          <p:cNvPr name="Freeform 8" id="8"/>
          <p:cNvSpPr/>
          <p:nvPr/>
        </p:nvSpPr>
        <p:spPr>
          <a:xfrm flipH="false" flipV="false" rot="0">
            <a:off x="6866362" y="3358262"/>
            <a:ext cx="2878760" cy="860319"/>
          </a:xfrm>
          <a:custGeom>
            <a:avLst/>
            <a:gdLst/>
            <a:ahLst/>
            <a:cxnLst/>
            <a:rect r="r" b="b" t="t" l="l"/>
            <a:pathLst>
              <a:path h="860319" w="2878760">
                <a:moveTo>
                  <a:pt x="0" y="0"/>
                </a:moveTo>
                <a:lnTo>
                  <a:pt x="2878759" y="0"/>
                </a:lnTo>
                <a:lnTo>
                  <a:pt x="2878759" y="860319"/>
                </a:lnTo>
                <a:lnTo>
                  <a:pt x="0" y="8603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137019" y="2703691"/>
            <a:ext cx="3542347" cy="566775"/>
          </a:xfrm>
          <a:custGeom>
            <a:avLst/>
            <a:gdLst/>
            <a:ahLst/>
            <a:cxnLst/>
            <a:rect r="r" b="b" t="t" l="l"/>
            <a:pathLst>
              <a:path h="566775" w="3542347">
                <a:moveTo>
                  <a:pt x="0" y="0"/>
                </a:moveTo>
                <a:lnTo>
                  <a:pt x="3542346" y="0"/>
                </a:lnTo>
                <a:lnTo>
                  <a:pt x="3542346" y="566776"/>
                </a:lnTo>
                <a:lnTo>
                  <a:pt x="0" y="5667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451358" y="1028700"/>
            <a:ext cx="12456834" cy="1209226"/>
          </a:xfrm>
          <a:prstGeom prst="rect">
            <a:avLst/>
          </a:prstGeom>
        </p:spPr>
        <p:txBody>
          <a:bodyPr anchor="t" rtlCol="false" tIns="0" lIns="0" bIns="0" rIns="0">
            <a:spAutoFit/>
          </a:bodyPr>
          <a:lstStyle/>
          <a:p>
            <a:pPr>
              <a:lnSpc>
                <a:spcPts val="9599"/>
              </a:lnSpc>
            </a:pPr>
            <a:r>
              <a:rPr lang="en-US" sz="7999">
                <a:solidFill>
                  <a:srgbClr val="F0F2F6"/>
                </a:solidFill>
                <a:latin typeface="HK Grotesk Bold"/>
              </a:rPr>
              <a:t>Backward propagation TT</a:t>
            </a:r>
          </a:p>
        </p:txBody>
      </p:sp>
      <p:sp>
        <p:nvSpPr>
          <p:cNvPr name="Freeform 11" id="11"/>
          <p:cNvSpPr/>
          <p:nvPr/>
        </p:nvSpPr>
        <p:spPr>
          <a:xfrm flipH="false" flipV="false" rot="0">
            <a:off x="664175" y="4631264"/>
            <a:ext cx="5593677" cy="1971478"/>
          </a:xfrm>
          <a:custGeom>
            <a:avLst/>
            <a:gdLst/>
            <a:ahLst/>
            <a:cxnLst/>
            <a:rect r="r" b="b" t="t" l="l"/>
            <a:pathLst>
              <a:path h="1971478" w="5593677">
                <a:moveTo>
                  <a:pt x="0" y="0"/>
                </a:moveTo>
                <a:lnTo>
                  <a:pt x="5593677" y="0"/>
                </a:lnTo>
                <a:lnTo>
                  <a:pt x="5593677" y="1971478"/>
                </a:lnTo>
                <a:lnTo>
                  <a:pt x="0" y="1971478"/>
                </a:lnTo>
                <a:lnTo>
                  <a:pt x="0" y="0"/>
                </a:lnTo>
                <a:close/>
              </a:path>
            </a:pathLst>
          </a:custGeom>
          <a:blipFill>
            <a:blip r:embed="rId11"/>
            <a:stretch>
              <a:fillRect l="0" t="0" r="0" b="0"/>
            </a:stretch>
          </a:blipFill>
        </p:spPr>
      </p:sp>
      <p:sp>
        <p:nvSpPr>
          <p:cNvPr name="Freeform 12" id="12"/>
          <p:cNvSpPr/>
          <p:nvPr/>
        </p:nvSpPr>
        <p:spPr>
          <a:xfrm flipH="false" flipV="false" rot="0">
            <a:off x="6572721" y="5617003"/>
            <a:ext cx="3965591" cy="947007"/>
          </a:xfrm>
          <a:custGeom>
            <a:avLst/>
            <a:gdLst/>
            <a:ahLst/>
            <a:cxnLst/>
            <a:rect r="r" b="b" t="t" l="l"/>
            <a:pathLst>
              <a:path h="947007" w="3965591">
                <a:moveTo>
                  <a:pt x="0" y="0"/>
                </a:moveTo>
                <a:lnTo>
                  <a:pt x="3965591" y="0"/>
                </a:lnTo>
                <a:lnTo>
                  <a:pt x="3965591" y="947007"/>
                </a:lnTo>
                <a:lnTo>
                  <a:pt x="0" y="947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1474929" y="3987780"/>
            <a:ext cx="5694362" cy="3500568"/>
          </a:xfrm>
          <a:custGeom>
            <a:avLst/>
            <a:gdLst/>
            <a:ahLst/>
            <a:cxnLst/>
            <a:rect r="r" b="b" t="t" l="l"/>
            <a:pathLst>
              <a:path h="3500568" w="5694362">
                <a:moveTo>
                  <a:pt x="0" y="0"/>
                </a:moveTo>
                <a:lnTo>
                  <a:pt x="5694362" y="0"/>
                </a:lnTo>
                <a:lnTo>
                  <a:pt x="5694362" y="3500568"/>
                </a:lnTo>
                <a:lnTo>
                  <a:pt x="0" y="3500568"/>
                </a:lnTo>
                <a:lnTo>
                  <a:pt x="0" y="0"/>
                </a:lnTo>
                <a:close/>
              </a:path>
            </a:pathLst>
          </a:custGeom>
          <a:blipFill>
            <a:blip r:embed="rId1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2237926"/>
            <a:ext cx="18288000" cy="8049074"/>
          </a:xfrm>
          <a:prstGeom prst="rect">
            <a:avLst/>
          </a:prstGeom>
          <a:solidFill>
            <a:srgbClr val="F0F2F6"/>
          </a:solidFill>
        </p:spPr>
      </p:sp>
      <p:grpSp>
        <p:nvGrpSpPr>
          <p:cNvPr name="Group 3" id="3"/>
          <p:cNvGrpSpPr/>
          <p:nvPr/>
        </p:nvGrpSpPr>
        <p:grpSpPr>
          <a:xfrm rot="-10800000">
            <a:off x="16407813" y="1028700"/>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644864" y="2462657"/>
            <a:ext cx="5612988" cy="1937793"/>
          </a:xfrm>
          <a:custGeom>
            <a:avLst/>
            <a:gdLst/>
            <a:ahLst/>
            <a:cxnLst/>
            <a:rect r="r" b="b" t="t" l="l"/>
            <a:pathLst>
              <a:path h="1937793" w="5612988">
                <a:moveTo>
                  <a:pt x="0" y="0"/>
                </a:moveTo>
                <a:lnTo>
                  <a:pt x="5612988" y="0"/>
                </a:lnTo>
                <a:lnTo>
                  <a:pt x="5612988" y="1937792"/>
                </a:lnTo>
                <a:lnTo>
                  <a:pt x="0" y="1937792"/>
                </a:lnTo>
                <a:lnTo>
                  <a:pt x="0" y="0"/>
                </a:lnTo>
                <a:close/>
              </a:path>
            </a:pathLst>
          </a:custGeom>
          <a:blipFill>
            <a:blip r:embed="rId6"/>
            <a:stretch>
              <a:fillRect l="0" t="0" r="0" b="-2089"/>
            </a:stretch>
          </a:blipFill>
        </p:spPr>
      </p:sp>
      <p:sp>
        <p:nvSpPr>
          <p:cNvPr name="Freeform 8" id="8"/>
          <p:cNvSpPr/>
          <p:nvPr/>
        </p:nvSpPr>
        <p:spPr>
          <a:xfrm flipH="false" flipV="false" rot="0">
            <a:off x="6866362" y="3431553"/>
            <a:ext cx="2878760" cy="860319"/>
          </a:xfrm>
          <a:custGeom>
            <a:avLst/>
            <a:gdLst/>
            <a:ahLst/>
            <a:cxnLst/>
            <a:rect r="r" b="b" t="t" l="l"/>
            <a:pathLst>
              <a:path h="860319" w="2878760">
                <a:moveTo>
                  <a:pt x="0" y="0"/>
                </a:moveTo>
                <a:lnTo>
                  <a:pt x="2878759" y="0"/>
                </a:lnTo>
                <a:lnTo>
                  <a:pt x="2878759" y="860319"/>
                </a:lnTo>
                <a:lnTo>
                  <a:pt x="0" y="8603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137019" y="2703691"/>
            <a:ext cx="3542347" cy="566775"/>
          </a:xfrm>
          <a:custGeom>
            <a:avLst/>
            <a:gdLst/>
            <a:ahLst/>
            <a:cxnLst/>
            <a:rect r="r" b="b" t="t" l="l"/>
            <a:pathLst>
              <a:path h="566775" w="3542347">
                <a:moveTo>
                  <a:pt x="0" y="0"/>
                </a:moveTo>
                <a:lnTo>
                  <a:pt x="3542346" y="0"/>
                </a:lnTo>
                <a:lnTo>
                  <a:pt x="3542346" y="566776"/>
                </a:lnTo>
                <a:lnTo>
                  <a:pt x="0" y="5667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64175" y="4690591"/>
            <a:ext cx="5593677" cy="1971478"/>
          </a:xfrm>
          <a:custGeom>
            <a:avLst/>
            <a:gdLst/>
            <a:ahLst/>
            <a:cxnLst/>
            <a:rect r="r" b="b" t="t" l="l"/>
            <a:pathLst>
              <a:path h="1971478" w="5593677">
                <a:moveTo>
                  <a:pt x="0" y="0"/>
                </a:moveTo>
                <a:lnTo>
                  <a:pt x="5593677" y="0"/>
                </a:lnTo>
                <a:lnTo>
                  <a:pt x="5593677" y="1971478"/>
                </a:lnTo>
                <a:lnTo>
                  <a:pt x="0" y="1971478"/>
                </a:lnTo>
                <a:lnTo>
                  <a:pt x="0" y="0"/>
                </a:lnTo>
                <a:close/>
              </a:path>
            </a:pathLst>
          </a:custGeom>
          <a:blipFill>
            <a:blip r:embed="rId11"/>
            <a:stretch>
              <a:fillRect l="0" t="0" r="0" b="0"/>
            </a:stretch>
          </a:blipFill>
        </p:spPr>
      </p:sp>
      <p:sp>
        <p:nvSpPr>
          <p:cNvPr name="Freeform 11" id="11"/>
          <p:cNvSpPr/>
          <p:nvPr/>
        </p:nvSpPr>
        <p:spPr>
          <a:xfrm flipH="false" flipV="false" rot="0">
            <a:off x="6598963" y="5676330"/>
            <a:ext cx="3965591" cy="947007"/>
          </a:xfrm>
          <a:custGeom>
            <a:avLst/>
            <a:gdLst/>
            <a:ahLst/>
            <a:cxnLst/>
            <a:rect r="r" b="b" t="t" l="l"/>
            <a:pathLst>
              <a:path h="947007" w="3965591">
                <a:moveTo>
                  <a:pt x="0" y="0"/>
                </a:moveTo>
                <a:lnTo>
                  <a:pt x="3965591" y="0"/>
                </a:lnTo>
                <a:lnTo>
                  <a:pt x="3965591" y="947007"/>
                </a:lnTo>
                <a:lnTo>
                  <a:pt x="0" y="947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257852" y="8309450"/>
            <a:ext cx="4793070" cy="1376797"/>
          </a:xfrm>
          <a:custGeom>
            <a:avLst/>
            <a:gdLst/>
            <a:ahLst/>
            <a:cxnLst/>
            <a:rect r="r" b="b" t="t" l="l"/>
            <a:pathLst>
              <a:path h="1376797" w="4793070">
                <a:moveTo>
                  <a:pt x="0" y="0"/>
                </a:moveTo>
                <a:lnTo>
                  <a:pt x="4793070" y="0"/>
                </a:lnTo>
                <a:lnTo>
                  <a:pt x="4793070" y="1376797"/>
                </a:lnTo>
                <a:lnTo>
                  <a:pt x="0" y="1376797"/>
                </a:lnTo>
                <a:lnTo>
                  <a:pt x="0" y="0"/>
                </a:lnTo>
                <a:close/>
              </a:path>
            </a:pathLst>
          </a:custGeom>
          <a:blipFill>
            <a:blip r:embed="rId14"/>
            <a:stretch>
              <a:fillRect l="0" t="0" r="0" b="0"/>
            </a:stretch>
          </a:blipFill>
        </p:spPr>
      </p:sp>
      <p:sp>
        <p:nvSpPr>
          <p:cNvPr name="Freeform 13" id="13"/>
          <p:cNvSpPr/>
          <p:nvPr/>
        </p:nvSpPr>
        <p:spPr>
          <a:xfrm flipH="false" flipV="false" rot="0">
            <a:off x="910919" y="6947819"/>
            <a:ext cx="5080878" cy="3130499"/>
          </a:xfrm>
          <a:custGeom>
            <a:avLst/>
            <a:gdLst/>
            <a:ahLst/>
            <a:cxnLst/>
            <a:rect r="r" b="b" t="t" l="l"/>
            <a:pathLst>
              <a:path h="3130499" w="5080878">
                <a:moveTo>
                  <a:pt x="0" y="0"/>
                </a:moveTo>
                <a:lnTo>
                  <a:pt x="5080878" y="0"/>
                </a:lnTo>
                <a:lnTo>
                  <a:pt x="5080878" y="3130500"/>
                </a:lnTo>
                <a:lnTo>
                  <a:pt x="0" y="3130500"/>
                </a:lnTo>
                <a:lnTo>
                  <a:pt x="0" y="0"/>
                </a:lnTo>
                <a:close/>
              </a:path>
            </a:pathLst>
          </a:custGeom>
          <a:blipFill>
            <a:blip r:embed="rId15"/>
            <a:stretch>
              <a:fillRect l="0" t="0" r="0" b="0"/>
            </a:stretch>
          </a:blipFill>
        </p:spPr>
      </p:sp>
      <p:sp>
        <p:nvSpPr>
          <p:cNvPr name="TextBox 14" id="14"/>
          <p:cNvSpPr txBox="true"/>
          <p:nvPr/>
        </p:nvSpPr>
        <p:spPr>
          <a:xfrm rot="0">
            <a:off x="3451358" y="1028700"/>
            <a:ext cx="12956455" cy="1209226"/>
          </a:xfrm>
          <a:prstGeom prst="rect">
            <a:avLst/>
          </a:prstGeom>
        </p:spPr>
        <p:txBody>
          <a:bodyPr anchor="t" rtlCol="false" tIns="0" lIns="0" bIns="0" rIns="0">
            <a:spAutoFit/>
          </a:bodyPr>
          <a:lstStyle/>
          <a:p>
            <a:pPr>
              <a:lnSpc>
                <a:spcPts val="9599"/>
              </a:lnSpc>
            </a:pPr>
            <a:r>
              <a:rPr lang="en-US" sz="7999">
                <a:solidFill>
                  <a:srgbClr val="F0F2F6"/>
                </a:solidFill>
                <a:latin typeface="HK Grotesk Bold"/>
              </a:rPr>
              <a:t>Backward propagation TT</a:t>
            </a:r>
          </a:p>
        </p:txBody>
      </p:sp>
      <p:sp>
        <p:nvSpPr>
          <p:cNvPr name="Freeform 15" id="15"/>
          <p:cNvSpPr/>
          <p:nvPr/>
        </p:nvSpPr>
        <p:spPr>
          <a:xfrm flipH="false" flipV="false" rot="0">
            <a:off x="11474929" y="3987780"/>
            <a:ext cx="5694362" cy="3500568"/>
          </a:xfrm>
          <a:custGeom>
            <a:avLst/>
            <a:gdLst/>
            <a:ahLst/>
            <a:cxnLst/>
            <a:rect r="r" b="b" t="t" l="l"/>
            <a:pathLst>
              <a:path h="3500568" w="5694362">
                <a:moveTo>
                  <a:pt x="0" y="0"/>
                </a:moveTo>
                <a:lnTo>
                  <a:pt x="5694362" y="0"/>
                </a:lnTo>
                <a:lnTo>
                  <a:pt x="5694362" y="3500568"/>
                </a:lnTo>
                <a:lnTo>
                  <a:pt x="0" y="3500568"/>
                </a:lnTo>
                <a:lnTo>
                  <a:pt x="0" y="0"/>
                </a:lnTo>
                <a:close/>
              </a:path>
            </a:pathLst>
          </a:custGeom>
          <a:blipFill>
            <a:blip r:embed="rId1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4854834"/>
            <a:ext cx="18288000" cy="5432166"/>
          </a:xfrm>
          <a:prstGeom prst="rect">
            <a:avLst/>
          </a:prstGeom>
          <a:solidFill>
            <a:srgbClr val="787CD1"/>
          </a:solidFill>
        </p:spPr>
      </p:sp>
      <p:grpSp>
        <p:nvGrpSpPr>
          <p:cNvPr name="Group 3" id="3"/>
          <p:cNvGrpSpPr/>
          <p:nvPr/>
        </p:nvGrpSpPr>
        <p:grpSpPr>
          <a:xfrm rot="0">
            <a:off x="1028700" y="1028700"/>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5237156" y="2434755"/>
            <a:ext cx="7813688" cy="5417490"/>
          </a:xfrm>
          <a:custGeom>
            <a:avLst/>
            <a:gdLst/>
            <a:ahLst/>
            <a:cxnLst/>
            <a:rect r="r" b="b" t="t" l="l"/>
            <a:pathLst>
              <a:path h="5417490" w="7813688">
                <a:moveTo>
                  <a:pt x="0" y="0"/>
                </a:moveTo>
                <a:lnTo>
                  <a:pt x="7813688" y="0"/>
                </a:lnTo>
                <a:lnTo>
                  <a:pt x="7813688" y="5417490"/>
                </a:lnTo>
                <a:lnTo>
                  <a:pt x="0" y="5417490"/>
                </a:lnTo>
                <a:lnTo>
                  <a:pt x="0" y="0"/>
                </a:lnTo>
                <a:close/>
              </a:path>
            </a:pathLst>
          </a:custGeom>
          <a:blipFill>
            <a:blip r:embed="rId6"/>
            <a:stretch>
              <a:fillRect l="0" t="0" r="0" b="0"/>
            </a:stretch>
          </a:blipFill>
        </p:spPr>
      </p:sp>
      <p:sp>
        <p:nvSpPr>
          <p:cNvPr name="TextBox 8" id="8"/>
          <p:cNvSpPr txBox="true"/>
          <p:nvPr/>
        </p:nvSpPr>
        <p:spPr>
          <a:xfrm rot="0">
            <a:off x="3385269" y="414562"/>
            <a:ext cx="8173351" cy="1218751"/>
          </a:xfrm>
          <a:prstGeom prst="rect">
            <a:avLst/>
          </a:prstGeom>
        </p:spPr>
        <p:txBody>
          <a:bodyPr anchor="t" rtlCol="false" tIns="0" lIns="0" bIns="0" rIns="0">
            <a:spAutoFit/>
          </a:bodyPr>
          <a:lstStyle/>
          <a:p>
            <a:pPr algn="r">
              <a:lnSpc>
                <a:spcPts val="9600"/>
              </a:lnSpc>
            </a:pPr>
            <a:r>
              <a:rPr lang="en-US" sz="8000">
                <a:solidFill>
                  <a:srgbClr val="302B70"/>
                </a:solidFill>
                <a:latin typeface="HK Grotesk Bold"/>
              </a:rPr>
              <a:t>Types des RNN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8775001"/>
            <a:ext cx="18288000" cy="1511999"/>
          </a:xfrm>
          <a:prstGeom prst="rect">
            <a:avLst/>
          </a:prstGeom>
          <a:solidFill>
            <a:srgbClr val="302B70"/>
          </a:solidFill>
        </p:spPr>
      </p:sp>
      <p:grpSp>
        <p:nvGrpSpPr>
          <p:cNvPr name="Group 3" id="3"/>
          <p:cNvGrpSpPr/>
          <p:nvPr/>
        </p:nvGrpSpPr>
        <p:grpSpPr>
          <a:xfrm rot="0">
            <a:off x="8718256" y="9453173"/>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2298118" y="2306510"/>
            <a:ext cx="13376856" cy="4361860"/>
          </a:xfrm>
          <a:custGeom>
            <a:avLst/>
            <a:gdLst/>
            <a:ahLst/>
            <a:cxnLst/>
            <a:rect r="r" b="b" t="t" l="l"/>
            <a:pathLst>
              <a:path h="4361860" w="13376856">
                <a:moveTo>
                  <a:pt x="0" y="0"/>
                </a:moveTo>
                <a:lnTo>
                  <a:pt x="13376855" y="0"/>
                </a:lnTo>
                <a:lnTo>
                  <a:pt x="13376855" y="4361860"/>
                </a:lnTo>
                <a:lnTo>
                  <a:pt x="0" y="4361860"/>
                </a:lnTo>
                <a:lnTo>
                  <a:pt x="0" y="0"/>
                </a:lnTo>
                <a:close/>
              </a:path>
            </a:pathLst>
          </a:custGeom>
          <a:blipFill>
            <a:blip r:embed="rId6"/>
            <a:stretch>
              <a:fillRect l="0" t="0" r="0" b="0"/>
            </a:stretch>
          </a:blipFill>
        </p:spPr>
      </p:sp>
      <p:sp>
        <p:nvSpPr>
          <p:cNvPr name="TextBox 8" id="8"/>
          <p:cNvSpPr txBox="true"/>
          <p:nvPr/>
        </p:nvSpPr>
        <p:spPr>
          <a:xfrm rot="0">
            <a:off x="962025" y="334251"/>
            <a:ext cx="11080691" cy="1228725"/>
          </a:xfrm>
          <a:prstGeom prst="rect">
            <a:avLst/>
          </a:prstGeom>
        </p:spPr>
        <p:txBody>
          <a:bodyPr anchor="t" rtlCol="false" tIns="0" lIns="0" bIns="0" rIns="0">
            <a:spAutoFit/>
          </a:bodyPr>
          <a:lstStyle/>
          <a:p>
            <a:pPr>
              <a:lnSpc>
                <a:spcPts val="9600"/>
              </a:lnSpc>
            </a:pPr>
            <a:r>
              <a:rPr lang="en-US" sz="8000">
                <a:solidFill>
                  <a:srgbClr val="302B70"/>
                </a:solidFill>
                <a:latin typeface="HK Grotesk Bold"/>
              </a:rPr>
              <a:t>Types de RNN 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5143500"/>
            <a:ext cx="18288000" cy="5143500"/>
          </a:xfrm>
          <a:prstGeom prst="rect">
            <a:avLst/>
          </a:prstGeom>
          <a:solidFill>
            <a:srgbClr val="787CD1"/>
          </a:solidFill>
        </p:spPr>
      </p:sp>
      <p:grpSp>
        <p:nvGrpSpPr>
          <p:cNvPr name="Group 3" id="3"/>
          <p:cNvGrpSpPr/>
          <p:nvPr/>
        </p:nvGrpSpPr>
        <p:grpSpPr>
          <a:xfrm rot="0">
            <a:off x="1028700" y="1028700"/>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2904878" y="4073268"/>
            <a:ext cx="10798730" cy="5185032"/>
          </a:xfrm>
          <a:custGeom>
            <a:avLst/>
            <a:gdLst/>
            <a:ahLst/>
            <a:cxnLst/>
            <a:rect r="r" b="b" t="t" l="l"/>
            <a:pathLst>
              <a:path h="5185032" w="10798730">
                <a:moveTo>
                  <a:pt x="0" y="0"/>
                </a:moveTo>
                <a:lnTo>
                  <a:pt x="10798730" y="0"/>
                </a:lnTo>
                <a:lnTo>
                  <a:pt x="10798730" y="5185032"/>
                </a:lnTo>
                <a:lnTo>
                  <a:pt x="0" y="5185032"/>
                </a:lnTo>
                <a:lnTo>
                  <a:pt x="0" y="0"/>
                </a:lnTo>
                <a:close/>
              </a:path>
            </a:pathLst>
          </a:custGeom>
          <a:blipFill>
            <a:blip r:embed="rId6"/>
            <a:stretch>
              <a:fillRect l="0" t="-17150" r="0" b="0"/>
            </a:stretch>
          </a:blipFill>
        </p:spPr>
      </p:sp>
      <p:sp>
        <p:nvSpPr>
          <p:cNvPr name="TextBox 8" id="8"/>
          <p:cNvSpPr txBox="true"/>
          <p:nvPr/>
        </p:nvSpPr>
        <p:spPr>
          <a:xfrm rot="0">
            <a:off x="627764" y="1596341"/>
            <a:ext cx="8955057" cy="1209226"/>
          </a:xfrm>
          <a:prstGeom prst="rect">
            <a:avLst/>
          </a:prstGeom>
        </p:spPr>
        <p:txBody>
          <a:bodyPr anchor="t" rtlCol="false" tIns="0" lIns="0" bIns="0" rIns="0">
            <a:spAutoFit/>
          </a:bodyPr>
          <a:lstStyle/>
          <a:p>
            <a:pPr algn="r">
              <a:lnSpc>
                <a:spcPts val="9599"/>
              </a:lnSpc>
            </a:pPr>
            <a:r>
              <a:rPr lang="en-US" sz="7999">
                <a:solidFill>
                  <a:srgbClr val="302B70"/>
                </a:solidFill>
                <a:latin typeface="HK Grotesk Bold"/>
              </a:rPr>
              <a:t> Problème des RNN</a:t>
            </a:r>
          </a:p>
        </p:txBody>
      </p:sp>
      <p:sp>
        <p:nvSpPr>
          <p:cNvPr name="TextBox 9" id="9"/>
          <p:cNvSpPr txBox="true"/>
          <p:nvPr/>
        </p:nvSpPr>
        <p:spPr>
          <a:xfrm rot="0">
            <a:off x="11217150" y="503295"/>
            <a:ext cx="5674757" cy="3802747"/>
          </a:xfrm>
          <a:prstGeom prst="rect">
            <a:avLst/>
          </a:prstGeom>
        </p:spPr>
        <p:txBody>
          <a:bodyPr anchor="t" rtlCol="false" tIns="0" lIns="0" bIns="0" rIns="0">
            <a:spAutoFit/>
          </a:bodyPr>
          <a:lstStyle/>
          <a:p>
            <a:pPr algn="just">
              <a:lnSpc>
                <a:spcPts val="3024"/>
              </a:lnSpc>
            </a:pPr>
            <a:r>
              <a:rPr lang="en-US" sz="2160" u="sng">
                <a:solidFill>
                  <a:srgbClr val="302B70"/>
                </a:solidFill>
                <a:latin typeface="Clear Sans Bold"/>
              </a:rPr>
              <a:t>DÉGRADÉS DISPARAISSANTS AVEC LES RNN</a:t>
            </a:r>
          </a:p>
          <a:p>
            <a:pPr algn="r">
              <a:lnSpc>
                <a:spcPts val="3024"/>
              </a:lnSpc>
              <a:spcBef>
                <a:spcPct val="0"/>
              </a:spcBef>
            </a:pPr>
            <a:r>
              <a:rPr lang="en-US" sz="2160">
                <a:solidFill>
                  <a:srgbClr val="302B70"/>
                </a:solidFill>
                <a:latin typeface="Clear Sans"/>
              </a:rPr>
              <a:t>Le problème des "dégradés disparaissants" survient lorsqu'on entraîne des RNN sur de longues séquences temporelles. En raison de la rétropropagation à travers plusieurs étapes temporelles, les gradients peuvent devenir très petits au fil du temps, ce qui peut rendre la mise à jour des poids inefficace et entraîner des problèmes d'apprentissage à long terme.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4854834"/>
            <a:ext cx="18288000" cy="5432166"/>
          </a:xfrm>
          <a:prstGeom prst="rect">
            <a:avLst/>
          </a:prstGeom>
          <a:solidFill>
            <a:srgbClr val="787CD1"/>
          </a:solidFill>
        </p:spPr>
      </p:sp>
      <p:grpSp>
        <p:nvGrpSpPr>
          <p:cNvPr name="Group 3" id="3"/>
          <p:cNvGrpSpPr/>
          <p:nvPr/>
        </p:nvGrpSpPr>
        <p:grpSpPr>
          <a:xfrm rot="0">
            <a:off x="1028700" y="1028700"/>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096375" y="561937"/>
            <a:ext cx="8929756" cy="4061481"/>
          </a:xfrm>
          <a:prstGeom prst="rect">
            <a:avLst/>
          </a:prstGeom>
        </p:spPr>
      </p:pic>
      <p:sp>
        <p:nvSpPr>
          <p:cNvPr name="Freeform 8" id="8"/>
          <p:cNvSpPr/>
          <p:nvPr/>
        </p:nvSpPr>
        <p:spPr>
          <a:xfrm flipH="false" flipV="false" rot="0">
            <a:off x="556337" y="4193776"/>
            <a:ext cx="9100279" cy="5185905"/>
          </a:xfrm>
          <a:custGeom>
            <a:avLst/>
            <a:gdLst/>
            <a:ahLst/>
            <a:cxnLst/>
            <a:rect r="r" b="b" t="t" l="l"/>
            <a:pathLst>
              <a:path h="5185905" w="9100279">
                <a:moveTo>
                  <a:pt x="0" y="0"/>
                </a:moveTo>
                <a:lnTo>
                  <a:pt x="9100279" y="0"/>
                </a:lnTo>
                <a:lnTo>
                  <a:pt x="9100279" y="5185905"/>
                </a:lnTo>
                <a:lnTo>
                  <a:pt x="0" y="5185905"/>
                </a:lnTo>
                <a:lnTo>
                  <a:pt x="0" y="0"/>
                </a:lnTo>
                <a:close/>
              </a:path>
            </a:pathLst>
          </a:custGeom>
          <a:blipFill>
            <a:blip r:embed="rId9"/>
            <a:stretch>
              <a:fillRect l="0" t="0" r="0" b="-29855"/>
            </a:stretch>
          </a:blipFill>
        </p:spPr>
      </p:sp>
      <p:sp>
        <p:nvSpPr>
          <p:cNvPr name="TextBox 9" id="9"/>
          <p:cNvSpPr txBox="true"/>
          <p:nvPr/>
        </p:nvSpPr>
        <p:spPr>
          <a:xfrm rot="0">
            <a:off x="2071096" y="1219255"/>
            <a:ext cx="5674757" cy="2418452"/>
          </a:xfrm>
          <a:prstGeom prst="rect">
            <a:avLst/>
          </a:prstGeom>
        </p:spPr>
        <p:txBody>
          <a:bodyPr anchor="t" rtlCol="false" tIns="0" lIns="0" bIns="0" rIns="0">
            <a:spAutoFit/>
          </a:bodyPr>
          <a:lstStyle/>
          <a:p>
            <a:pPr algn="r">
              <a:lnSpc>
                <a:spcPts val="9599"/>
              </a:lnSpc>
            </a:pPr>
            <a:r>
              <a:rPr lang="en-US" sz="7999">
                <a:solidFill>
                  <a:srgbClr val="302B70"/>
                </a:solidFill>
                <a:latin typeface="HK Grotesk Bold"/>
              </a:rPr>
              <a:t> Limitation des RNN</a:t>
            </a:r>
          </a:p>
        </p:txBody>
      </p:sp>
      <p:sp>
        <p:nvSpPr>
          <p:cNvPr name="TextBox 10" id="10"/>
          <p:cNvSpPr txBox="true"/>
          <p:nvPr/>
        </p:nvSpPr>
        <p:spPr>
          <a:xfrm rot="0">
            <a:off x="10723875" y="5725687"/>
            <a:ext cx="5674757" cy="2659747"/>
          </a:xfrm>
          <a:prstGeom prst="rect">
            <a:avLst/>
          </a:prstGeom>
        </p:spPr>
        <p:txBody>
          <a:bodyPr anchor="t" rtlCol="false" tIns="0" lIns="0" bIns="0" rIns="0">
            <a:spAutoFit/>
          </a:bodyPr>
          <a:lstStyle/>
          <a:p>
            <a:pPr algn="just">
              <a:lnSpc>
                <a:spcPts val="3024"/>
              </a:lnSpc>
            </a:pPr>
            <a:r>
              <a:rPr lang="en-US" sz="2160" u="sng">
                <a:solidFill>
                  <a:srgbClr val="FFFFFF"/>
                </a:solidFill>
                <a:latin typeface="Clear Sans Bold"/>
              </a:rPr>
              <a:t>Explosion de dégradés:</a:t>
            </a:r>
          </a:p>
          <a:p>
            <a:pPr algn="r">
              <a:lnSpc>
                <a:spcPts val="3024"/>
              </a:lnSpc>
              <a:spcBef>
                <a:spcPct val="0"/>
              </a:spcBef>
            </a:pPr>
            <a:r>
              <a:rPr lang="en-US" sz="2160">
                <a:solidFill>
                  <a:srgbClr val="FFFFFF"/>
                </a:solidFill>
                <a:latin typeface="Clear Sans"/>
              </a:rPr>
              <a:t>GRADIENTS DEVIENNENT EXTRÊMEMENT GRANDS AU LIEU D'ÊTRE TRÈS PETITS. CELA PEUT ENTRAÎNER DES INSTABILITÉS NUMÉRIQUES LORS DE LA MISE À JOUR DES POIDS DU RÉSEAU, CE QUI PEUT RENDRE L'APPRENTISSAGE DU MODÈLE DIFFICILE OU MÊME IMPOSSIBLE.</a:t>
            </a: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8844406"/>
            <a:ext cx="18288000" cy="1442594"/>
          </a:xfrm>
          <a:prstGeom prst="rect">
            <a:avLst/>
          </a:prstGeom>
          <a:solidFill>
            <a:srgbClr val="F0F2F6"/>
          </a:solidFill>
        </p:spPr>
      </p:sp>
      <p:grpSp>
        <p:nvGrpSpPr>
          <p:cNvPr name="Group 3" id="3"/>
          <p:cNvGrpSpPr/>
          <p:nvPr/>
        </p:nvGrpSpPr>
        <p:grpSpPr>
          <a:xfrm rot="0">
            <a:off x="1183294" y="409575"/>
            <a:ext cx="6267872" cy="1644390"/>
            <a:chOff x="0" y="0"/>
            <a:chExt cx="8357163" cy="2192520"/>
          </a:xfrm>
        </p:grpSpPr>
        <p:sp>
          <p:nvSpPr>
            <p:cNvPr name="AutoShape 4" id="4"/>
            <p:cNvSpPr/>
            <p:nvPr/>
          </p:nvSpPr>
          <p:spPr>
            <a:xfrm rot="0">
              <a:off x="0" y="2063853"/>
              <a:ext cx="1294483" cy="128667"/>
            </a:xfrm>
            <a:prstGeom prst="rect">
              <a:avLst/>
            </a:prstGeom>
            <a:solidFill>
              <a:srgbClr val="787CD1"/>
            </a:solidFill>
          </p:spPr>
        </p:sp>
        <p:sp>
          <p:nvSpPr>
            <p:cNvPr name="TextBox 5" id="5"/>
            <p:cNvSpPr txBox="true"/>
            <p:nvPr/>
          </p:nvSpPr>
          <p:spPr>
            <a:xfrm rot="0">
              <a:off x="0" y="0"/>
              <a:ext cx="8357163" cy="1342713"/>
            </a:xfrm>
            <a:prstGeom prst="rect">
              <a:avLst/>
            </a:prstGeom>
          </p:spPr>
          <p:txBody>
            <a:bodyPr anchor="t" rtlCol="false" tIns="0" lIns="0" bIns="0" rIns="0">
              <a:spAutoFit/>
            </a:bodyPr>
            <a:lstStyle/>
            <a:p>
              <a:pPr>
                <a:lnSpc>
                  <a:spcPts val="8030"/>
                </a:lnSpc>
              </a:pPr>
              <a:r>
                <a:rPr lang="en-US" sz="6692">
                  <a:solidFill>
                    <a:srgbClr val="F0F2F6"/>
                  </a:solidFill>
                  <a:latin typeface="HK Grotesk Bold"/>
                </a:rPr>
                <a:t>LSTM</a:t>
              </a:r>
            </a:p>
          </p:txBody>
        </p:sp>
      </p:grpSp>
      <p:grpSp>
        <p:nvGrpSpPr>
          <p:cNvPr name="Group 6" id="6"/>
          <p:cNvGrpSpPr/>
          <p:nvPr/>
        </p:nvGrpSpPr>
        <p:grpSpPr>
          <a:xfrm rot="0">
            <a:off x="8718256" y="9487875"/>
            <a:ext cx="851487" cy="155656"/>
            <a:chOff x="0" y="0"/>
            <a:chExt cx="1135316" cy="207541"/>
          </a:xfrm>
        </p:grpSpPr>
        <p:sp>
          <p:nvSpPr>
            <p:cNvPr name="Freeform 7" id="7"/>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0" id="10"/>
          <p:cNvSpPr/>
          <p:nvPr/>
        </p:nvSpPr>
        <p:spPr>
          <a:xfrm flipH="false" flipV="false" rot="0">
            <a:off x="4358497" y="2090679"/>
            <a:ext cx="9571007" cy="6105642"/>
          </a:xfrm>
          <a:custGeom>
            <a:avLst/>
            <a:gdLst/>
            <a:ahLst/>
            <a:cxnLst/>
            <a:rect r="r" b="b" t="t" l="l"/>
            <a:pathLst>
              <a:path h="6105642" w="9571007">
                <a:moveTo>
                  <a:pt x="0" y="0"/>
                </a:moveTo>
                <a:lnTo>
                  <a:pt x="9571006" y="0"/>
                </a:lnTo>
                <a:lnTo>
                  <a:pt x="9571006" y="6105642"/>
                </a:lnTo>
                <a:lnTo>
                  <a:pt x="0" y="6105642"/>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5312"/>
            <a:ext cx="18288000" cy="9604763"/>
          </a:xfrm>
          <a:prstGeom prst="rect">
            <a:avLst/>
          </a:prstGeom>
          <a:solidFill>
            <a:srgbClr val="302B70"/>
          </a:solidFill>
        </p:spPr>
      </p:sp>
      <p:grpSp>
        <p:nvGrpSpPr>
          <p:cNvPr name="Group 3" id="3"/>
          <p:cNvGrpSpPr/>
          <p:nvPr/>
        </p:nvGrpSpPr>
        <p:grpSpPr>
          <a:xfrm rot="0">
            <a:off x="8622802" y="9839325"/>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1028700" y="4529813"/>
            <a:ext cx="5491092" cy="3865925"/>
            <a:chOff x="0" y="0"/>
            <a:chExt cx="1154487" cy="812800"/>
          </a:xfrm>
        </p:grpSpPr>
        <p:sp>
          <p:nvSpPr>
            <p:cNvPr name="Freeform 8" id="8"/>
            <p:cNvSpPr/>
            <p:nvPr/>
          </p:nvSpPr>
          <p:spPr>
            <a:xfrm flipH="false" flipV="false" rot="0">
              <a:off x="0" y="0"/>
              <a:ext cx="1154487" cy="812800"/>
            </a:xfrm>
            <a:custGeom>
              <a:avLst/>
              <a:gdLst/>
              <a:ahLst/>
              <a:cxnLst/>
              <a:rect r="r" b="b" t="t" l="l"/>
              <a:pathLst>
                <a:path h="812800" w="1154487">
                  <a:moveTo>
                    <a:pt x="32428" y="0"/>
                  </a:moveTo>
                  <a:lnTo>
                    <a:pt x="1122059" y="0"/>
                  </a:lnTo>
                  <a:cubicBezTo>
                    <a:pt x="1130659" y="0"/>
                    <a:pt x="1138908" y="3416"/>
                    <a:pt x="1144989" y="9498"/>
                  </a:cubicBezTo>
                  <a:cubicBezTo>
                    <a:pt x="1151070" y="15579"/>
                    <a:pt x="1154487" y="23827"/>
                    <a:pt x="1154487" y="32428"/>
                  </a:cubicBezTo>
                  <a:lnTo>
                    <a:pt x="1154487" y="780372"/>
                  </a:lnTo>
                  <a:cubicBezTo>
                    <a:pt x="1154487" y="788973"/>
                    <a:pt x="1151070" y="797221"/>
                    <a:pt x="1144989" y="803302"/>
                  </a:cubicBezTo>
                  <a:cubicBezTo>
                    <a:pt x="1138908" y="809383"/>
                    <a:pt x="1130659" y="812800"/>
                    <a:pt x="1122059" y="812800"/>
                  </a:cubicBezTo>
                  <a:lnTo>
                    <a:pt x="32428" y="812800"/>
                  </a:lnTo>
                  <a:cubicBezTo>
                    <a:pt x="23827" y="812800"/>
                    <a:pt x="15579" y="809383"/>
                    <a:pt x="9498" y="803302"/>
                  </a:cubicBezTo>
                  <a:cubicBezTo>
                    <a:pt x="3416" y="797221"/>
                    <a:pt x="0" y="788973"/>
                    <a:pt x="0" y="780372"/>
                  </a:cubicBezTo>
                  <a:lnTo>
                    <a:pt x="0" y="32428"/>
                  </a:lnTo>
                  <a:cubicBezTo>
                    <a:pt x="0" y="23827"/>
                    <a:pt x="3416" y="15579"/>
                    <a:pt x="9498" y="9498"/>
                  </a:cubicBezTo>
                  <a:cubicBezTo>
                    <a:pt x="15579" y="3416"/>
                    <a:pt x="23827" y="0"/>
                    <a:pt x="32428" y="0"/>
                  </a:cubicBezTo>
                  <a:close/>
                </a:path>
              </a:pathLst>
            </a:custGeom>
            <a:blipFill>
              <a:blip r:embed="rId6"/>
              <a:stretch>
                <a:fillRect l="-14139" t="0" r="-14139" b="0"/>
              </a:stretch>
            </a:blipFill>
          </p:spPr>
        </p:sp>
      </p:grpSp>
      <p:sp>
        <p:nvSpPr>
          <p:cNvPr name="TextBox 9" id="9"/>
          <p:cNvSpPr txBox="true"/>
          <p:nvPr/>
        </p:nvSpPr>
        <p:spPr>
          <a:xfrm rot="0">
            <a:off x="1028700" y="1028700"/>
            <a:ext cx="5774542" cy="2418452"/>
          </a:xfrm>
          <a:prstGeom prst="rect">
            <a:avLst/>
          </a:prstGeom>
        </p:spPr>
        <p:txBody>
          <a:bodyPr anchor="t" rtlCol="false" tIns="0" lIns="0" bIns="0" rIns="0">
            <a:spAutoFit/>
          </a:bodyPr>
          <a:lstStyle/>
          <a:p>
            <a:pPr>
              <a:lnSpc>
                <a:spcPts val="9599"/>
              </a:lnSpc>
            </a:pPr>
            <a:r>
              <a:rPr lang="en-US" sz="7999">
                <a:solidFill>
                  <a:srgbClr val="F0F2F6"/>
                </a:solidFill>
                <a:latin typeface="HK Grotesk Bold"/>
              </a:rPr>
              <a:t>Plan de présentation</a:t>
            </a:r>
          </a:p>
        </p:txBody>
      </p:sp>
      <p:sp>
        <p:nvSpPr>
          <p:cNvPr name="TextBox 10" id="10"/>
          <p:cNvSpPr txBox="true"/>
          <p:nvPr/>
        </p:nvSpPr>
        <p:spPr>
          <a:xfrm rot="0">
            <a:off x="7548420" y="161476"/>
            <a:ext cx="6213078" cy="857250"/>
          </a:xfrm>
          <a:prstGeom prst="rect">
            <a:avLst/>
          </a:prstGeom>
        </p:spPr>
        <p:txBody>
          <a:bodyPr anchor="t" rtlCol="false" tIns="0" lIns="0" bIns="0" rIns="0">
            <a:spAutoFit/>
          </a:bodyPr>
          <a:lstStyle/>
          <a:p>
            <a:pPr>
              <a:lnSpc>
                <a:spcPts val="6720"/>
              </a:lnSpc>
            </a:pPr>
            <a:r>
              <a:rPr lang="en-US" sz="5600">
                <a:solidFill>
                  <a:srgbClr val="F0F2F6"/>
                </a:solidFill>
                <a:latin typeface="HK Grotesk Bold"/>
              </a:rPr>
              <a:t>01.Motivation</a:t>
            </a:r>
          </a:p>
        </p:txBody>
      </p:sp>
      <p:sp>
        <p:nvSpPr>
          <p:cNvPr name="TextBox 11" id="11"/>
          <p:cNvSpPr txBox="true"/>
          <p:nvPr/>
        </p:nvSpPr>
        <p:spPr>
          <a:xfrm rot="0">
            <a:off x="7548420" y="2162543"/>
            <a:ext cx="6213078" cy="857250"/>
          </a:xfrm>
          <a:prstGeom prst="rect">
            <a:avLst/>
          </a:prstGeom>
        </p:spPr>
        <p:txBody>
          <a:bodyPr anchor="t" rtlCol="false" tIns="0" lIns="0" bIns="0" rIns="0">
            <a:spAutoFit/>
          </a:bodyPr>
          <a:lstStyle/>
          <a:p>
            <a:pPr>
              <a:lnSpc>
                <a:spcPts val="6720"/>
              </a:lnSpc>
            </a:pPr>
            <a:r>
              <a:rPr lang="en-US" sz="5600">
                <a:solidFill>
                  <a:srgbClr val="F0F2F6"/>
                </a:solidFill>
                <a:latin typeface="HK Grotesk Bold"/>
              </a:rPr>
              <a:t>02:RNN</a:t>
            </a:r>
          </a:p>
        </p:txBody>
      </p:sp>
      <p:sp>
        <p:nvSpPr>
          <p:cNvPr name="TextBox 12" id="12"/>
          <p:cNvSpPr txBox="true"/>
          <p:nvPr/>
        </p:nvSpPr>
        <p:spPr>
          <a:xfrm rot="0">
            <a:off x="7548420" y="6558931"/>
            <a:ext cx="6213078" cy="857250"/>
          </a:xfrm>
          <a:prstGeom prst="rect">
            <a:avLst/>
          </a:prstGeom>
        </p:spPr>
        <p:txBody>
          <a:bodyPr anchor="t" rtlCol="false" tIns="0" lIns="0" bIns="0" rIns="0">
            <a:spAutoFit/>
          </a:bodyPr>
          <a:lstStyle/>
          <a:p>
            <a:pPr>
              <a:lnSpc>
                <a:spcPts val="6720"/>
              </a:lnSpc>
            </a:pPr>
            <a:r>
              <a:rPr lang="en-US" sz="5600">
                <a:solidFill>
                  <a:srgbClr val="F0F2F6"/>
                </a:solidFill>
                <a:latin typeface="HK Grotesk Bold"/>
              </a:rPr>
              <a:t>03.Projet</a:t>
            </a:r>
          </a:p>
        </p:txBody>
      </p:sp>
      <p:sp>
        <p:nvSpPr>
          <p:cNvPr name="TextBox 13" id="13"/>
          <p:cNvSpPr txBox="true"/>
          <p:nvPr/>
        </p:nvSpPr>
        <p:spPr>
          <a:xfrm rot="0">
            <a:off x="8298952" y="1009201"/>
            <a:ext cx="5709794"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L’utilisation des RNN</a:t>
            </a:r>
          </a:p>
        </p:txBody>
      </p:sp>
      <p:sp>
        <p:nvSpPr>
          <p:cNvPr name="TextBox 14" id="14"/>
          <p:cNvSpPr txBox="true"/>
          <p:nvPr/>
        </p:nvSpPr>
        <p:spPr>
          <a:xfrm rot="0">
            <a:off x="8298952" y="1609276"/>
            <a:ext cx="9665198"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Limitation de Réseaux de neurone classique</a:t>
            </a:r>
          </a:p>
        </p:txBody>
      </p:sp>
      <p:sp>
        <p:nvSpPr>
          <p:cNvPr name="TextBox 15" id="15"/>
          <p:cNvSpPr txBox="true"/>
          <p:nvPr/>
        </p:nvSpPr>
        <p:spPr>
          <a:xfrm rot="0">
            <a:off x="8298952" y="2906701"/>
            <a:ext cx="7205611"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Definition (forward,Backward)</a:t>
            </a:r>
          </a:p>
        </p:txBody>
      </p:sp>
      <p:sp>
        <p:nvSpPr>
          <p:cNvPr name="TextBox 16" id="16"/>
          <p:cNvSpPr txBox="true"/>
          <p:nvPr/>
        </p:nvSpPr>
        <p:spPr>
          <a:xfrm rot="0">
            <a:off x="8327527" y="4129695"/>
            <a:ext cx="9665198"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Limitation </a:t>
            </a:r>
          </a:p>
        </p:txBody>
      </p:sp>
      <p:sp>
        <p:nvSpPr>
          <p:cNvPr name="TextBox 17" id="17"/>
          <p:cNvSpPr txBox="true"/>
          <p:nvPr/>
        </p:nvSpPr>
        <p:spPr>
          <a:xfrm rot="0">
            <a:off x="8298952" y="4719789"/>
            <a:ext cx="9665198"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LSTM</a:t>
            </a:r>
          </a:p>
        </p:txBody>
      </p:sp>
      <p:sp>
        <p:nvSpPr>
          <p:cNvPr name="TextBox 18" id="18"/>
          <p:cNvSpPr txBox="true"/>
          <p:nvPr/>
        </p:nvSpPr>
        <p:spPr>
          <a:xfrm rot="0">
            <a:off x="8298952" y="7463806"/>
            <a:ext cx="9665198"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Description de Projet</a:t>
            </a:r>
          </a:p>
        </p:txBody>
      </p:sp>
      <p:sp>
        <p:nvSpPr>
          <p:cNvPr name="TextBox 19" id="19"/>
          <p:cNvSpPr txBox="true"/>
          <p:nvPr/>
        </p:nvSpPr>
        <p:spPr>
          <a:xfrm rot="0">
            <a:off x="8327527" y="8073406"/>
            <a:ext cx="9665198"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Implémentation</a:t>
            </a:r>
          </a:p>
        </p:txBody>
      </p:sp>
      <p:sp>
        <p:nvSpPr>
          <p:cNvPr name="TextBox 20" id="20"/>
          <p:cNvSpPr txBox="true"/>
          <p:nvPr/>
        </p:nvSpPr>
        <p:spPr>
          <a:xfrm rot="0">
            <a:off x="8327527" y="3520095"/>
            <a:ext cx="9665198"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Types de RNN</a:t>
            </a:r>
          </a:p>
        </p:txBody>
      </p:sp>
      <p:sp>
        <p:nvSpPr>
          <p:cNvPr name="TextBox 21" id="21"/>
          <p:cNvSpPr txBox="true"/>
          <p:nvPr/>
        </p:nvSpPr>
        <p:spPr>
          <a:xfrm rot="0">
            <a:off x="8337052" y="5405589"/>
            <a:ext cx="9665198"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GRU</a:t>
            </a:r>
          </a:p>
        </p:txBody>
      </p:sp>
      <p:sp>
        <p:nvSpPr>
          <p:cNvPr name="TextBox 22" id="22"/>
          <p:cNvSpPr txBox="true"/>
          <p:nvPr/>
        </p:nvSpPr>
        <p:spPr>
          <a:xfrm rot="0">
            <a:off x="8327527" y="8683006"/>
            <a:ext cx="9665198"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Résultat</a:t>
            </a:r>
          </a:p>
        </p:txBody>
      </p:sp>
      <p:sp>
        <p:nvSpPr>
          <p:cNvPr name="TextBox 23" id="23"/>
          <p:cNvSpPr txBox="true"/>
          <p:nvPr/>
        </p:nvSpPr>
        <p:spPr>
          <a:xfrm rot="0">
            <a:off x="8337052" y="5929464"/>
            <a:ext cx="9665198"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FFFFFF"/>
                </a:solidFill>
                <a:latin typeface="HK Grotesk"/>
              </a:rPr>
              <a:t>BRNN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1627747"/>
            <a:ext cx="18288000" cy="8916431"/>
          </a:xfrm>
          <a:prstGeom prst="rect">
            <a:avLst/>
          </a:prstGeom>
          <a:solidFill>
            <a:srgbClr val="F0F2F6"/>
          </a:solidFill>
        </p:spPr>
      </p:sp>
      <p:grpSp>
        <p:nvGrpSpPr>
          <p:cNvPr name="Group 3" id="3"/>
          <p:cNvGrpSpPr/>
          <p:nvPr/>
        </p:nvGrpSpPr>
        <p:grpSpPr>
          <a:xfrm rot="0">
            <a:off x="1183294" y="409575"/>
            <a:ext cx="6267872" cy="1644390"/>
            <a:chOff x="0" y="0"/>
            <a:chExt cx="8357163" cy="2192520"/>
          </a:xfrm>
        </p:grpSpPr>
        <p:sp>
          <p:nvSpPr>
            <p:cNvPr name="AutoShape 4" id="4"/>
            <p:cNvSpPr/>
            <p:nvPr/>
          </p:nvSpPr>
          <p:spPr>
            <a:xfrm rot="0">
              <a:off x="0" y="2063853"/>
              <a:ext cx="1294483" cy="128667"/>
            </a:xfrm>
            <a:prstGeom prst="rect">
              <a:avLst/>
            </a:prstGeom>
            <a:solidFill>
              <a:srgbClr val="787CD1"/>
            </a:solidFill>
          </p:spPr>
        </p:sp>
        <p:sp>
          <p:nvSpPr>
            <p:cNvPr name="TextBox 5" id="5"/>
            <p:cNvSpPr txBox="true"/>
            <p:nvPr/>
          </p:nvSpPr>
          <p:spPr>
            <a:xfrm rot="0">
              <a:off x="0" y="0"/>
              <a:ext cx="8357163" cy="1342713"/>
            </a:xfrm>
            <a:prstGeom prst="rect">
              <a:avLst/>
            </a:prstGeom>
          </p:spPr>
          <p:txBody>
            <a:bodyPr anchor="t" rtlCol="false" tIns="0" lIns="0" bIns="0" rIns="0">
              <a:spAutoFit/>
            </a:bodyPr>
            <a:lstStyle/>
            <a:p>
              <a:pPr>
                <a:lnSpc>
                  <a:spcPts val="8030"/>
                </a:lnSpc>
              </a:pPr>
              <a:r>
                <a:rPr lang="en-US" sz="6692">
                  <a:solidFill>
                    <a:srgbClr val="F0F2F6"/>
                  </a:solidFill>
                  <a:latin typeface="HK Grotesk Bold"/>
                </a:rPr>
                <a:t>LSTM</a:t>
              </a:r>
            </a:p>
          </p:txBody>
        </p:sp>
      </p:grpSp>
      <p:grpSp>
        <p:nvGrpSpPr>
          <p:cNvPr name="Group 6" id="6"/>
          <p:cNvGrpSpPr/>
          <p:nvPr/>
        </p:nvGrpSpPr>
        <p:grpSpPr>
          <a:xfrm rot="0">
            <a:off x="8718256" y="9487875"/>
            <a:ext cx="851487" cy="155656"/>
            <a:chOff x="0" y="0"/>
            <a:chExt cx="1135316" cy="207541"/>
          </a:xfrm>
        </p:grpSpPr>
        <p:sp>
          <p:nvSpPr>
            <p:cNvPr name="Freeform 7" id="7"/>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0" id="10"/>
          <p:cNvSpPr/>
          <p:nvPr/>
        </p:nvSpPr>
        <p:spPr>
          <a:xfrm flipH="false" flipV="false" rot="0">
            <a:off x="1028700" y="6600312"/>
            <a:ext cx="11388242" cy="3521002"/>
          </a:xfrm>
          <a:custGeom>
            <a:avLst/>
            <a:gdLst/>
            <a:ahLst/>
            <a:cxnLst/>
            <a:rect r="r" b="b" t="t" l="l"/>
            <a:pathLst>
              <a:path h="3521002" w="11388242">
                <a:moveTo>
                  <a:pt x="0" y="0"/>
                </a:moveTo>
                <a:lnTo>
                  <a:pt x="11388242" y="0"/>
                </a:lnTo>
                <a:lnTo>
                  <a:pt x="11388242" y="3521002"/>
                </a:lnTo>
                <a:lnTo>
                  <a:pt x="0" y="3521002"/>
                </a:lnTo>
                <a:lnTo>
                  <a:pt x="0" y="0"/>
                </a:lnTo>
                <a:close/>
              </a:path>
            </a:pathLst>
          </a:custGeom>
          <a:blipFill>
            <a:blip r:embed="rId6"/>
            <a:stretch>
              <a:fillRect l="0" t="0" r="0" b="0"/>
            </a:stretch>
          </a:blipFill>
        </p:spPr>
      </p:sp>
      <p:sp>
        <p:nvSpPr>
          <p:cNvPr name="Freeform 11" id="11"/>
          <p:cNvSpPr/>
          <p:nvPr/>
        </p:nvSpPr>
        <p:spPr>
          <a:xfrm flipH="false" flipV="false" rot="0">
            <a:off x="529464" y="2564960"/>
            <a:ext cx="11388242" cy="3521002"/>
          </a:xfrm>
          <a:custGeom>
            <a:avLst/>
            <a:gdLst/>
            <a:ahLst/>
            <a:cxnLst/>
            <a:rect r="r" b="b" t="t" l="l"/>
            <a:pathLst>
              <a:path h="3521002" w="11388242">
                <a:moveTo>
                  <a:pt x="0" y="0"/>
                </a:moveTo>
                <a:lnTo>
                  <a:pt x="11388241" y="0"/>
                </a:lnTo>
                <a:lnTo>
                  <a:pt x="11388241" y="3521002"/>
                </a:lnTo>
                <a:lnTo>
                  <a:pt x="0" y="3521002"/>
                </a:lnTo>
                <a:lnTo>
                  <a:pt x="0" y="0"/>
                </a:lnTo>
                <a:close/>
              </a:path>
            </a:pathLst>
          </a:custGeom>
          <a:blipFill>
            <a:blip r:embed="rId7"/>
            <a:stretch>
              <a:fillRect l="0" t="0" r="0" b="0"/>
            </a:stretch>
          </a:blipFill>
        </p:spPr>
      </p:sp>
      <p:sp>
        <p:nvSpPr>
          <p:cNvPr name="Freeform 12" id="12"/>
          <p:cNvSpPr/>
          <p:nvPr/>
        </p:nvSpPr>
        <p:spPr>
          <a:xfrm flipH="false" flipV="false" rot="0">
            <a:off x="9389638" y="4489003"/>
            <a:ext cx="6293707" cy="1596959"/>
          </a:xfrm>
          <a:custGeom>
            <a:avLst/>
            <a:gdLst/>
            <a:ahLst/>
            <a:cxnLst/>
            <a:rect r="r" b="b" t="t" l="l"/>
            <a:pathLst>
              <a:path h="1596959" w="6293707">
                <a:moveTo>
                  <a:pt x="0" y="0"/>
                </a:moveTo>
                <a:lnTo>
                  <a:pt x="6293707" y="0"/>
                </a:lnTo>
                <a:lnTo>
                  <a:pt x="6293707" y="1596959"/>
                </a:lnTo>
                <a:lnTo>
                  <a:pt x="0" y="1596959"/>
                </a:lnTo>
                <a:lnTo>
                  <a:pt x="0" y="0"/>
                </a:lnTo>
                <a:close/>
              </a:path>
            </a:pathLst>
          </a:custGeom>
          <a:blipFill>
            <a:blip r:embed="rId8"/>
            <a:stretch>
              <a:fillRect l="0" t="-8795"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8844406"/>
            <a:ext cx="18288000" cy="1442594"/>
          </a:xfrm>
          <a:prstGeom prst="rect">
            <a:avLst/>
          </a:prstGeom>
          <a:solidFill>
            <a:srgbClr val="F0F2F6"/>
          </a:solidFill>
        </p:spPr>
      </p:sp>
      <p:grpSp>
        <p:nvGrpSpPr>
          <p:cNvPr name="Group 3" id="3"/>
          <p:cNvGrpSpPr/>
          <p:nvPr/>
        </p:nvGrpSpPr>
        <p:grpSpPr>
          <a:xfrm rot="0">
            <a:off x="1183294" y="409575"/>
            <a:ext cx="6267872" cy="1644390"/>
            <a:chOff x="0" y="0"/>
            <a:chExt cx="8357163" cy="2192520"/>
          </a:xfrm>
        </p:grpSpPr>
        <p:sp>
          <p:nvSpPr>
            <p:cNvPr name="AutoShape 4" id="4"/>
            <p:cNvSpPr/>
            <p:nvPr/>
          </p:nvSpPr>
          <p:spPr>
            <a:xfrm rot="0">
              <a:off x="0" y="2063853"/>
              <a:ext cx="1294483" cy="128667"/>
            </a:xfrm>
            <a:prstGeom prst="rect">
              <a:avLst/>
            </a:prstGeom>
            <a:solidFill>
              <a:srgbClr val="787CD1"/>
            </a:solidFill>
          </p:spPr>
        </p:sp>
        <p:sp>
          <p:nvSpPr>
            <p:cNvPr name="TextBox 5" id="5"/>
            <p:cNvSpPr txBox="true"/>
            <p:nvPr/>
          </p:nvSpPr>
          <p:spPr>
            <a:xfrm rot="0">
              <a:off x="0" y="0"/>
              <a:ext cx="8357163" cy="1342713"/>
            </a:xfrm>
            <a:prstGeom prst="rect">
              <a:avLst/>
            </a:prstGeom>
          </p:spPr>
          <p:txBody>
            <a:bodyPr anchor="t" rtlCol="false" tIns="0" lIns="0" bIns="0" rIns="0">
              <a:spAutoFit/>
            </a:bodyPr>
            <a:lstStyle/>
            <a:p>
              <a:pPr>
                <a:lnSpc>
                  <a:spcPts val="8030"/>
                </a:lnSpc>
              </a:pPr>
              <a:r>
                <a:rPr lang="en-US" sz="6692">
                  <a:solidFill>
                    <a:srgbClr val="F0F2F6"/>
                  </a:solidFill>
                  <a:latin typeface="HK Grotesk Bold"/>
                </a:rPr>
                <a:t>LSTM</a:t>
              </a:r>
            </a:p>
          </p:txBody>
        </p:sp>
      </p:grpSp>
      <p:grpSp>
        <p:nvGrpSpPr>
          <p:cNvPr name="Group 6" id="6"/>
          <p:cNvGrpSpPr/>
          <p:nvPr/>
        </p:nvGrpSpPr>
        <p:grpSpPr>
          <a:xfrm rot="0">
            <a:off x="8718256" y="9487875"/>
            <a:ext cx="851487" cy="155656"/>
            <a:chOff x="0" y="0"/>
            <a:chExt cx="1135316" cy="207541"/>
          </a:xfrm>
        </p:grpSpPr>
        <p:sp>
          <p:nvSpPr>
            <p:cNvPr name="Freeform 7" id="7"/>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10" id="10">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2724856" y="2602870"/>
            <a:ext cx="12838288" cy="5081259"/>
          </a:xfrm>
          <a:prstGeom prst="rect">
            <a:avLst/>
          </a:prstGeom>
        </p:spPr>
      </p:pic>
    </p:spTree>
  </p:cSld>
  <p:clrMapOvr>
    <a:masterClrMapping/>
  </p:clrMapOvr>
  <p:transition spd="fast">
    <p:fade/>
  </p:transition>
  <p:timing>
    <p:tnLst>
      <p:par>
        <p:cTn dur="indefinite" restart="never" nodeType="tmRoot">
          <p:childTnLst>
            <p:video>
              <p:cMediaNode vol="0">
                <p:cTn fill="hold" display="false">
                  <p:stCondLst>
                    <p:cond delay="indefinite"/>
                  </p:stCondLst>
                </p:cTn>
                <p:tgtEl>
                  <p:spTgt spid="10"/>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1627747"/>
            <a:ext cx="18288000" cy="8916431"/>
          </a:xfrm>
          <a:prstGeom prst="rect">
            <a:avLst/>
          </a:prstGeom>
          <a:solidFill>
            <a:srgbClr val="F0F2F6"/>
          </a:solidFill>
        </p:spPr>
      </p:sp>
      <p:grpSp>
        <p:nvGrpSpPr>
          <p:cNvPr name="Group 3" id="3"/>
          <p:cNvGrpSpPr/>
          <p:nvPr/>
        </p:nvGrpSpPr>
        <p:grpSpPr>
          <a:xfrm rot="0">
            <a:off x="1183294" y="409575"/>
            <a:ext cx="6267872" cy="1644390"/>
            <a:chOff x="0" y="0"/>
            <a:chExt cx="8357163" cy="2192520"/>
          </a:xfrm>
        </p:grpSpPr>
        <p:sp>
          <p:nvSpPr>
            <p:cNvPr name="AutoShape 4" id="4"/>
            <p:cNvSpPr/>
            <p:nvPr/>
          </p:nvSpPr>
          <p:spPr>
            <a:xfrm rot="0">
              <a:off x="0" y="2063853"/>
              <a:ext cx="1294483" cy="128667"/>
            </a:xfrm>
            <a:prstGeom prst="rect">
              <a:avLst/>
            </a:prstGeom>
            <a:solidFill>
              <a:srgbClr val="787CD1"/>
            </a:solidFill>
          </p:spPr>
        </p:sp>
        <p:sp>
          <p:nvSpPr>
            <p:cNvPr name="TextBox 5" id="5"/>
            <p:cNvSpPr txBox="true"/>
            <p:nvPr/>
          </p:nvSpPr>
          <p:spPr>
            <a:xfrm rot="0">
              <a:off x="0" y="0"/>
              <a:ext cx="8357163" cy="1342713"/>
            </a:xfrm>
            <a:prstGeom prst="rect">
              <a:avLst/>
            </a:prstGeom>
          </p:spPr>
          <p:txBody>
            <a:bodyPr anchor="t" rtlCol="false" tIns="0" lIns="0" bIns="0" rIns="0">
              <a:spAutoFit/>
            </a:bodyPr>
            <a:lstStyle/>
            <a:p>
              <a:pPr>
                <a:lnSpc>
                  <a:spcPts val="8030"/>
                </a:lnSpc>
              </a:pPr>
              <a:r>
                <a:rPr lang="en-US" sz="6692">
                  <a:solidFill>
                    <a:srgbClr val="F0F2F6"/>
                  </a:solidFill>
                  <a:latin typeface="HK Grotesk Bold"/>
                </a:rPr>
                <a:t>LSTM</a:t>
              </a:r>
            </a:p>
          </p:txBody>
        </p:sp>
      </p:grpSp>
      <p:grpSp>
        <p:nvGrpSpPr>
          <p:cNvPr name="Group 6" id="6"/>
          <p:cNvGrpSpPr/>
          <p:nvPr/>
        </p:nvGrpSpPr>
        <p:grpSpPr>
          <a:xfrm rot="0">
            <a:off x="8718256" y="9487875"/>
            <a:ext cx="851487" cy="155656"/>
            <a:chOff x="0" y="0"/>
            <a:chExt cx="1135316" cy="207541"/>
          </a:xfrm>
        </p:grpSpPr>
        <p:sp>
          <p:nvSpPr>
            <p:cNvPr name="Freeform 7" id="7"/>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0" id="10"/>
          <p:cNvSpPr/>
          <p:nvPr/>
        </p:nvSpPr>
        <p:spPr>
          <a:xfrm flipH="false" flipV="false" rot="0">
            <a:off x="2321456" y="2280818"/>
            <a:ext cx="11388242" cy="3521002"/>
          </a:xfrm>
          <a:custGeom>
            <a:avLst/>
            <a:gdLst/>
            <a:ahLst/>
            <a:cxnLst/>
            <a:rect r="r" b="b" t="t" l="l"/>
            <a:pathLst>
              <a:path h="3521002" w="11388242">
                <a:moveTo>
                  <a:pt x="0" y="0"/>
                </a:moveTo>
                <a:lnTo>
                  <a:pt x="11388242" y="0"/>
                </a:lnTo>
                <a:lnTo>
                  <a:pt x="11388242" y="3521002"/>
                </a:lnTo>
                <a:lnTo>
                  <a:pt x="0" y="3521002"/>
                </a:lnTo>
                <a:lnTo>
                  <a:pt x="0" y="0"/>
                </a:lnTo>
                <a:close/>
              </a:path>
            </a:pathLst>
          </a:custGeom>
          <a:blipFill>
            <a:blip r:embed="rId6"/>
            <a:stretch>
              <a:fillRect l="0" t="0" r="0" b="0"/>
            </a:stretch>
          </a:blipFill>
        </p:spPr>
      </p:sp>
      <p:sp>
        <p:nvSpPr>
          <p:cNvPr name="Freeform 11" id="11"/>
          <p:cNvSpPr/>
          <p:nvPr/>
        </p:nvSpPr>
        <p:spPr>
          <a:xfrm flipH="false" flipV="false" rot="0">
            <a:off x="2333897" y="6122529"/>
            <a:ext cx="11388242" cy="3521002"/>
          </a:xfrm>
          <a:custGeom>
            <a:avLst/>
            <a:gdLst/>
            <a:ahLst/>
            <a:cxnLst/>
            <a:rect r="r" b="b" t="t" l="l"/>
            <a:pathLst>
              <a:path h="3521002" w="11388242">
                <a:moveTo>
                  <a:pt x="0" y="0"/>
                </a:moveTo>
                <a:lnTo>
                  <a:pt x="11388242" y="0"/>
                </a:lnTo>
                <a:lnTo>
                  <a:pt x="11388242" y="3521002"/>
                </a:lnTo>
                <a:lnTo>
                  <a:pt x="0" y="3521002"/>
                </a:lnTo>
                <a:lnTo>
                  <a:pt x="0" y="0"/>
                </a:lnTo>
                <a:close/>
              </a:path>
            </a:pathLst>
          </a:custGeom>
          <a:blipFill>
            <a:blip r:embed="rId7"/>
            <a:stretch>
              <a:fillRect l="0" t="0" r="0" b="0"/>
            </a:stretch>
          </a:blipFill>
        </p:spPr>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1627747"/>
            <a:ext cx="18288000" cy="8916431"/>
          </a:xfrm>
          <a:prstGeom prst="rect">
            <a:avLst/>
          </a:prstGeom>
          <a:solidFill>
            <a:srgbClr val="F0F2F6"/>
          </a:solidFill>
        </p:spPr>
      </p:sp>
      <p:grpSp>
        <p:nvGrpSpPr>
          <p:cNvPr name="Group 3" id="3"/>
          <p:cNvGrpSpPr/>
          <p:nvPr/>
        </p:nvGrpSpPr>
        <p:grpSpPr>
          <a:xfrm rot="0">
            <a:off x="1183294" y="409575"/>
            <a:ext cx="6267872" cy="1644390"/>
            <a:chOff x="0" y="0"/>
            <a:chExt cx="8357163" cy="2192520"/>
          </a:xfrm>
        </p:grpSpPr>
        <p:sp>
          <p:nvSpPr>
            <p:cNvPr name="AutoShape 4" id="4"/>
            <p:cNvSpPr/>
            <p:nvPr/>
          </p:nvSpPr>
          <p:spPr>
            <a:xfrm rot="0">
              <a:off x="0" y="2063853"/>
              <a:ext cx="1294483" cy="128667"/>
            </a:xfrm>
            <a:prstGeom prst="rect">
              <a:avLst/>
            </a:prstGeom>
            <a:solidFill>
              <a:srgbClr val="787CD1"/>
            </a:solidFill>
          </p:spPr>
        </p:sp>
        <p:sp>
          <p:nvSpPr>
            <p:cNvPr name="TextBox 5" id="5"/>
            <p:cNvSpPr txBox="true"/>
            <p:nvPr/>
          </p:nvSpPr>
          <p:spPr>
            <a:xfrm rot="0">
              <a:off x="0" y="0"/>
              <a:ext cx="8357163" cy="1342713"/>
            </a:xfrm>
            <a:prstGeom prst="rect">
              <a:avLst/>
            </a:prstGeom>
          </p:spPr>
          <p:txBody>
            <a:bodyPr anchor="t" rtlCol="false" tIns="0" lIns="0" bIns="0" rIns="0">
              <a:spAutoFit/>
            </a:bodyPr>
            <a:lstStyle/>
            <a:p>
              <a:pPr>
                <a:lnSpc>
                  <a:spcPts val="8030"/>
                </a:lnSpc>
              </a:pPr>
              <a:r>
                <a:rPr lang="en-US" sz="6692">
                  <a:solidFill>
                    <a:srgbClr val="F0F2F6"/>
                  </a:solidFill>
                  <a:latin typeface="HK Grotesk Bold"/>
                </a:rPr>
                <a:t>LSTM</a:t>
              </a:r>
            </a:p>
          </p:txBody>
        </p:sp>
      </p:grpSp>
      <p:grpSp>
        <p:nvGrpSpPr>
          <p:cNvPr name="Group 6" id="6"/>
          <p:cNvGrpSpPr/>
          <p:nvPr/>
        </p:nvGrpSpPr>
        <p:grpSpPr>
          <a:xfrm rot="0">
            <a:off x="8718256" y="9487875"/>
            <a:ext cx="851487" cy="155656"/>
            <a:chOff x="0" y="0"/>
            <a:chExt cx="1135316" cy="207541"/>
          </a:xfrm>
        </p:grpSpPr>
        <p:sp>
          <p:nvSpPr>
            <p:cNvPr name="Freeform 7" id="7"/>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0" id="10"/>
          <p:cNvSpPr/>
          <p:nvPr/>
        </p:nvSpPr>
        <p:spPr>
          <a:xfrm flipH="false" flipV="false" rot="0">
            <a:off x="3024136" y="2053965"/>
            <a:ext cx="11388242" cy="3521002"/>
          </a:xfrm>
          <a:custGeom>
            <a:avLst/>
            <a:gdLst/>
            <a:ahLst/>
            <a:cxnLst/>
            <a:rect r="r" b="b" t="t" l="l"/>
            <a:pathLst>
              <a:path h="3521002" w="11388242">
                <a:moveTo>
                  <a:pt x="0" y="0"/>
                </a:moveTo>
                <a:lnTo>
                  <a:pt x="11388241" y="0"/>
                </a:lnTo>
                <a:lnTo>
                  <a:pt x="11388241" y="3521002"/>
                </a:lnTo>
                <a:lnTo>
                  <a:pt x="0" y="3521002"/>
                </a:lnTo>
                <a:lnTo>
                  <a:pt x="0" y="0"/>
                </a:lnTo>
                <a:close/>
              </a:path>
            </a:pathLst>
          </a:custGeom>
          <a:blipFill>
            <a:blip r:embed="rId6"/>
            <a:stretch>
              <a:fillRect l="0" t="0" r="0" b="0"/>
            </a:stretch>
          </a:blipFill>
        </p:spPr>
      </p:sp>
      <p:sp>
        <p:nvSpPr>
          <p:cNvPr name="Freeform 11" id="11"/>
          <p:cNvSpPr/>
          <p:nvPr/>
        </p:nvSpPr>
        <p:spPr>
          <a:xfrm flipH="false" flipV="false" rot="0">
            <a:off x="3207832" y="5966873"/>
            <a:ext cx="11388242" cy="3521002"/>
          </a:xfrm>
          <a:custGeom>
            <a:avLst/>
            <a:gdLst/>
            <a:ahLst/>
            <a:cxnLst/>
            <a:rect r="r" b="b" t="t" l="l"/>
            <a:pathLst>
              <a:path h="3521002" w="11388242">
                <a:moveTo>
                  <a:pt x="0" y="0"/>
                </a:moveTo>
                <a:lnTo>
                  <a:pt x="11388242" y="0"/>
                </a:lnTo>
                <a:lnTo>
                  <a:pt x="11388242" y="3521002"/>
                </a:lnTo>
                <a:lnTo>
                  <a:pt x="0" y="3521002"/>
                </a:lnTo>
                <a:lnTo>
                  <a:pt x="0" y="0"/>
                </a:lnTo>
                <a:close/>
              </a:path>
            </a:pathLst>
          </a:custGeom>
          <a:blipFill>
            <a:blip r:embed="rId7"/>
            <a:stretch>
              <a:fillRect l="0" t="0" r="0" b="0"/>
            </a:stretch>
          </a:blipFill>
        </p:spPr>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1515508"/>
            <a:ext cx="18288000" cy="8916431"/>
          </a:xfrm>
          <a:prstGeom prst="rect">
            <a:avLst/>
          </a:prstGeom>
          <a:solidFill>
            <a:srgbClr val="F0F2F6"/>
          </a:solidFill>
        </p:spPr>
      </p:sp>
      <p:grpSp>
        <p:nvGrpSpPr>
          <p:cNvPr name="Group 3" id="3"/>
          <p:cNvGrpSpPr/>
          <p:nvPr/>
        </p:nvGrpSpPr>
        <p:grpSpPr>
          <a:xfrm rot="0">
            <a:off x="1183294" y="409575"/>
            <a:ext cx="6267872" cy="1644390"/>
            <a:chOff x="0" y="0"/>
            <a:chExt cx="8357163" cy="2192520"/>
          </a:xfrm>
        </p:grpSpPr>
        <p:sp>
          <p:nvSpPr>
            <p:cNvPr name="AutoShape 4" id="4"/>
            <p:cNvSpPr/>
            <p:nvPr/>
          </p:nvSpPr>
          <p:spPr>
            <a:xfrm rot="0">
              <a:off x="0" y="2063853"/>
              <a:ext cx="1294483" cy="128667"/>
            </a:xfrm>
            <a:prstGeom prst="rect">
              <a:avLst/>
            </a:prstGeom>
            <a:solidFill>
              <a:srgbClr val="787CD1"/>
            </a:solidFill>
          </p:spPr>
        </p:sp>
        <p:sp>
          <p:nvSpPr>
            <p:cNvPr name="TextBox 5" id="5"/>
            <p:cNvSpPr txBox="true"/>
            <p:nvPr/>
          </p:nvSpPr>
          <p:spPr>
            <a:xfrm rot="0">
              <a:off x="0" y="0"/>
              <a:ext cx="8357163" cy="1342713"/>
            </a:xfrm>
            <a:prstGeom prst="rect">
              <a:avLst/>
            </a:prstGeom>
          </p:spPr>
          <p:txBody>
            <a:bodyPr anchor="t" rtlCol="false" tIns="0" lIns="0" bIns="0" rIns="0">
              <a:spAutoFit/>
            </a:bodyPr>
            <a:lstStyle/>
            <a:p>
              <a:pPr>
                <a:lnSpc>
                  <a:spcPts val="8030"/>
                </a:lnSpc>
              </a:pPr>
              <a:r>
                <a:rPr lang="en-US" sz="6692">
                  <a:solidFill>
                    <a:srgbClr val="F0F2F6"/>
                  </a:solidFill>
                  <a:latin typeface="HK Grotesk Bold"/>
                </a:rPr>
                <a:t>LSTM</a:t>
              </a:r>
            </a:p>
          </p:txBody>
        </p:sp>
      </p:grpSp>
      <p:grpSp>
        <p:nvGrpSpPr>
          <p:cNvPr name="Group 6" id="6"/>
          <p:cNvGrpSpPr/>
          <p:nvPr/>
        </p:nvGrpSpPr>
        <p:grpSpPr>
          <a:xfrm rot="0">
            <a:off x="8718256" y="9487875"/>
            <a:ext cx="851487" cy="155656"/>
            <a:chOff x="0" y="0"/>
            <a:chExt cx="1135316" cy="207541"/>
          </a:xfrm>
        </p:grpSpPr>
        <p:sp>
          <p:nvSpPr>
            <p:cNvPr name="Freeform 7" id="7"/>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10" id="10">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473" t="0" r="473" b="0"/>
          <a:stretch>
            <a:fillRect/>
          </a:stretch>
        </p:blipFill>
        <p:spPr>
          <a:xfrm flipH="false" flipV="false" rot="0">
            <a:off x="3326524" y="1819560"/>
            <a:ext cx="11426416" cy="8159415"/>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10"/>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4854834"/>
            <a:ext cx="18288000" cy="5432166"/>
          </a:xfrm>
          <a:prstGeom prst="rect">
            <a:avLst/>
          </a:prstGeom>
          <a:solidFill>
            <a:srgbClr val="787CD1"/>
          </a:solidFill>
        </p:spPr>
      </p:sp>
      <p:grpSp>
        <p:nvGrpSpPr>
          <p:cNvPr name="Group 3" id="3"/>
          <p:cNvGrpSpPr/>
          <p:nvPr/>
        </p:nvGrpSpPr>
        <p:grpSpPr>
          <a:xfrm rot="0">
            <a:off x="1028700" y="1028700"/>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3731350" y="2897340"/>
            <a:ext cx="11455118" cy="6360960"/>
          </a:xfrm>
          <a:custGeom>
            <a:avLst/>
            <a:gdLst/>
            <a:ahLst/>
            <a:cxnLst/>
            <a:rect r="r" b="b" t="t" l="l"/>
            <a:pathLst>
              <a:path h="6360960" w="11455118">
                <a:moveTo>
                  <a:pt x="0" y="0"/>
                </a:moveTo>
                <a:lnTo>
                  <a:pt x="11455118" y="0"/>
                </a:lnTo>
                <a:lnTo>
                  <a:pt x="11455118" y="6360960"/>
                </a:lnTo>
                <a:lnTo>
                  <a:pt x="0" y="6360960"/>
                </a:lnTo>
                <a:lnTo>
                  <a:pt x="0" y="0"/>
                </a:lnTo>
                <a:close/>
              </a:path>
            </a:pathLst>
          </a:custGeom>
          <a:blipFill>
            <a:blip r:embed="rId6"/>
            <a:stretch>
              <a:fillRect l="0" t="0" r="0" b="0"/>
            </a:stretch>
          </a:blipFill>
        </p:spPr>
      </p:sp>
      <p:sp>
        <p:nvSpPr>
          <p:cNvPr name="TextBox 8" id="8"/>
          <p:cNvSpPr txBox="true"/>
          <p:nvPr/>
        </p:nvSpPr>
        <p:spPr>
          <a:xfrm rot="0">
            <a:off x="5928729" y="1028700"/>
            <a:ext cx="6514514" cy="1209226"/>
          </a:xfrm>
          <a:prstGeom prst="rect">
            <a:avLst/>
          </a:prstGeom>
        </p:spPr>
        <p:txBody>
          <a:bodyPr anchor="t" rtlCol="false" tIns="0" lIns="0" bIns="0" rIns="0">
            <a:spAutoFit/>
          </a:bodyPr>
          <a:lstStyle/>
          <a:p>
            <a:pPr algn="r">
              <a:lnSpc>
                <a:spcPts val="9599"/>
              </a:lnSpc>
            </a:pPr>
            <a:r>
              <a:rPr lang="en-US" sz="7999">
                <a:solidFill>
                  <a:srgbClr val="302B70"/>
                </a:solidFill>
                <a:latin typeface="HK Grotesk Bold"/>
              </a:rPr>
              <a:t> LSTM et RNN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787CD1"/>
        </a:solidFill>
      </p:bgPr>
    </p:bg>
    <p:spTree>
      <p:nvGrpSpPr>
        <p:cNvPr id="1" name=""/>
        <p:cNvGrpSpPr/>
        <p:nvPr/>
      </p:nvGrpSpPr>
      <p:grpSpPr>
        <a:xfrm>
          <a:off x="0" y="0"/>
          <a:ext cx="0" cy="0"/>
          <a:chOff x="0" y="0"/>
          <a:chExt cx="0" cy="0"/>
        </a:xfrm>
      </p:grpSpPr>
      <p:sp>
        <p:nvSpPr>
          <p:cNvPr name="AutoShape 2" id="2"/>
          <p:cNvSpPr/>
          <p:nvPr/>
        </p:nvSpPr>
        <p:spPr>
          <a:xfrm rot="0">
            <a:off x="0" y="0"/>
            <a:ext cx="18288000" cy="9258300"/>
          </a:xfrm>
          <a:prstGeom prst="rect">
            <a:avLst/>
          </a:prstGeom>
          <a:solidFill>
            <a:srgbClr val="F0F2F6"/>
          </a:solidFill>
        </p:spPr>
      </p:sp>
      <p:grpSp>
        <p:nvGrpSpPr>
          <p:cNvPr name="Group 3" id="3"/>
          <p:cNvGrpSpPr/>
          <p:nvPr/>
        </p:nvGrpSpPr>
        <p:grpSpPr>
          <a:xfrm rot="-10800000">
            <a:off x="16216904" y="838145"/>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0210914" y="2285259"/>
            <a:ext cx="7445016" cy="6183743"/>
          </a:xfrm>
          <a:custGeom>
            <a:avLst/>
            <a:gdLst/>
            <a:ahLst/>
            <a:cxnLst/>
            <a:rect r="r" b="b" t="t" l="l"/>
            <a:pathLst>
              <a:path h="6183743" w="7445016">
                <a:moveTo>
                  <a:pt x="0" y="0"/>
                </a:moveTo>
                <a:lnTo>
                  <a:pt x="7445016" y="0"/>
                </a:lnTo>
                <a:lnTo>
                  <a:pt x="7445016" y="6183743"/>
                </a:lnTo>
                <a:lnTo>
                  <a:pt x="0" y="6183743"/>
                </a:lnTo>
                <a:lnTo>
                  <a:pt x="0" y="0"/>
                </a:lnTo>
                <a:close/>
              </a:path>
            </a:pathLst>
          </a:custGeom>
          <a:blipFill>
            <a:blip r:embed="rId6"/>
            <a:stretch>
              <a:fillRect l="0" t="0" r="0" b="0"/>
            </a:stretch>
          </a:blipFill>
        </p:spPr>
      </p:sp>
      <p:sp>
        <p:nvSpPr>
          <p:cNvPr name="TextBox 8" id="8"/>
          <p:cNvSpPr txBox="true"/>
          <p:nvPr/>
        </p:nvSpPr>
        <p:spPr>
          <a:xfrm rot="0">
            <a:off x="413138" y="471420"/>
            <a:ext cx="9769201" cy="3627678"/>
          </a:xfrm>
          <a:prstGeom prst="rect">
            <a:avLst/>
          </a:prstGeom>
        </p:spPr>
        <p:txBody>
          <a:bodyPr anchor="t" rtlCol="false" tIns="0" lIns="0" bIns="0" rIns="0">
            <a:spAutoFit/>
          </a:bodyPr>
          <a:lstStyle/>
          <a:p>
            <a:pPr>
              <a:lnSpc>
                <a:spcPts val="9599"/>
              </a:lnSpc>
            </a:pPr>
            <a:r>
              <a:rPr lang="en-US" sz="7999">
                <a:solidFill>
                  <a:srgbClr val="302B70"/>
                </a:solidFill>
                <a:latin typeface="HK Grotesk Bold"/>
              </a:rPr>
              <a:t>Unité récurrente clôturée (GRU)</a:t>
            </a:r>
          </a:p>
          <a:p>
            <a:pPr>
              <a:lnSpc>
                <a:spcPts val="9599"/>
              </a:lnSpc>
            </a:pPr>
            <a:r>
              <a:rPr lang="en-US" sz="7999">
                <a:solidFill>
                  <a:srgbClr val="302B70"/>
                </a:solidFill>
                <a:latin typeface="HK Grotesk Bold"/>
              </a:rPr>
              <a:t>Gated Recurrent Unit</a:t>
            </a:r>
          </a:p>
        </p:txBody>
      </p:sp>
      <p:sp>
        <p:nvSpPr>
          <p:cNvPr name="TextBox 9" id="9"/>
          <p:cNvSpPr txBox="true"/>
          <p:nvPr/>
        </p:nvSpPr>
        <p:spPr>
          <a:xfrm rot="0">
            <a:off x="1028700" y="4469018"/>
            <a:ext cx="8882897" cy="1968625"/>
          </a:xfrm>
          <a:prstGeom prst="rect">
            <a:avLst/>
          </a:prstGeom>
        </p:spPr>
        <p:txBody>
          <a:bodyPr anchor="t" rtlCol="false" tIns="0" lIns="0" bIns="0" rIns="0">
            <a:spAutoFit/>
          </a:bodyPr>
          <a:lstStyle/>
          <a:p>
            <a:pPr>
              <a:lnSpc>
                <a:spcPts val="3178"/>
              </a:lnSpc>
              <a:spcBef>
                <a:spcPct val="0"/>
              </a:spcBef>
            </a:pPr>
            <a:r>
              <a:rPr lang="en-US" sz="2270">
                <a:solidFill>
                  <a:srgbClr val="302B70"/>
                </a:solidFill>
                <a:latin typeface="Clear Sans"/>
              </a:rPr>
              <a:t>L'unité récurrente clôturée (Gated Recurrent Unit ou GRU) est un type de cellule récurrente utilisée dans les réseaux de neurones récurrents (RNN). Elle a été développée pour remédier à certains des problèmes liés aux unités récurrentes traditionnelles, comme les problèmes de disparition du gradient,</a:t>
            </a:r>
          </a:p>
        </p:txBody>
      </p:sp>
      <p:sp>
        <p:nvSpPr>
          <p:cNvPr name="TextBox 10" id="10"/>
          <p:cNvSpPr txBox="true"/>
          <p:nvPr/>
        </p:nvSpPr>
        <p:spPr>
          <a:xfrm rot="0">
            <a:off x="806512" y="7568260"/>
            <a:ext cx="9105085" cy="365760"/>
          </a:xfrm>
          <a:prstGeom prst="rect">
            <a:avLst/>
          </a:prstGeom>
        </p:spPr>
        <p:txBody>
          <a:bodyPr anchor="t" rtlCol="false" tIns="0" lIns="0" bIns="0" rIns="0">
            <a:spAutoFit/>
          </a:bodyPr>
          <a:lstStyle/>
          <a:p>
            <a:pPr>
              <a:lnSpc>
                <a:spcPts val="2940"/>
              </a:lnSpc>
              <a:spcBef>
                <a:spcPct val="0"/>
              </a:spcBef>
            </a:pPr>
            <a:r>
              <a:rPr lang="en-US" sz="2100">
                <a:solidFill>
                  <a:srgbClr val="302B70"/>
                </a:solidFill>
                <a:latin typeface="Clear Sans"/>
              </a:rPr>
              <a:t>Update Gate : Contien combient d’information il nous faut conserver</a:t>
            </a:r>
          </a:p>
        </p:txBody>
      </p:sp>
      <p:sp>
        <p:nvSpPr>
          <p:cNvPr name="TextBox 11" id="11"/>
          <p:cNvSpPr txBox="true"/>
          <p:nvPr/>
        </p:nvSpPr>
        <p:spPr>
          <a:xfrm rot="0">
            <a:off x="816052" y="6932943"/>
            <a:ext cx="8550325" cy="737235"/>
          </a:xfrm>
          <a:prstGeom prst="rect">
            <a:avLst/>
          </a:prstGeom>
        </p:spPr>
        <p:txBody>
          <a:bodyPr anchor="t" rtlCol="false" tIns="0" lIns="0" bIns="0" rIns="0">
            <a:spAutoFit/>
          </a:bodyPr>
          <a:lstStyle/>
          <a:p>
            <a:pPr algn="ctr">
              <a:lnSpc>
                <a:spcPts val="2940"/>
              </a:lnSpc>
              <a:spcBef>
                <a:spcPct val="0"/>
              </a:spcBef>
            </a:pPr>
            <a:r>
              <a:rPr lang="en-US" sz="2100">
                <a:solidFill>
                  <a:srgbClr val="302B70"/>
                </a:solidFill>
                <a:latin typeface="Clear Sans"/>
              </a:rPr>
              <a:t>Reset  Gate : Contien combient d’information il nous faut pas conserver</a:t>
            </a:r>
          </a:p>
          <a:p>
            <a:pPr algn="ctr">
              <a:lnSpc>
                <a:spcPts val="2940"/>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787CD1"/>
        </a:solidFill>
      </p:bgPr>
    </p:bg>
    <p:spTree>
      <p:nvGrpSpPr>
        <p:cNvPr id="1" name=""/>
        <p:cNvGrpSpPr/>
        <p:nvPr/>
      </p:nvGrpSpPr>
      <p:grpSpPr>
        <a:xfrm>
          <a:off x="0" y="0"/>
          <a:ext cx="0" cy="0"/>
          <a:chOff x="0" y="0"/>
          <a:chExt cx="0" cy="0"/>
        </a:xfrm>
      </p:grpSpPr>
      <p:sp>
        <p:nvSpPr>
          <p:cNvPr name="AutoShape 2" id="2"/>
          <p:cNvSpPr/>
          <p:nvPr/>
        </p:nvSpPr>
        <p:spPr>
          <a:xfrm rot="0">
            <a:off x="0" y="0"/>
            <a:ext cx="18288000" cy="9258300"/>
          </a:xfrm>
          <a:prstGeom prst="rect">
            <a:avLst/>
          </a:prstGeom>
          <a:solidFill>
            <a:srgbClr val="F0F2F6"/>
          </a:solidFill>
        </p:spPr>
      </p:sp>
      <p:grpSp>
        <p:nvGrpSpPr>
          <p:cNvPr name="Group 3" id="3"/>
          <p:cNvGrpSpPr/>
          <p:nvPr/>
        </p:nvGrpSpPr>
        <p:grpSpPr>
          <a:xfrm rot="-10800000">
            <a:off x="16216904" y="838145"/>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3056090" y="4032940"/>
            <a:ext cx="3362686" cy="570425"/>
          </a:xfrm>
          <a:custGeom>
            <a:avLst/>
            <a:gdLst/>
            <a:ahLst/>
            <a:cxnLst/>
            <a:rect r="r" b="b" t="t" l="l"/>
            <a:pathLst>
              <a:path h="570425" w="3362686">
                <a:moveTo>
                  <a:pt x="0" y="0"/>
                </a:moveTo>
                <a:lnTo>
                  <a:pt x="3362686" y="0"/>
                </a:lnTo>
                <a:lnTo>
                  <a:pt x="3362686" y="570424"/>
                </a:lnTo>
                <a:lnTo>
                  <a:pt x="0" y="570424"/>
                </a:lnTo>
                <a:lnTo>
                  <a:pt x="0" y="0"/>
                </a:lnTo>
                <a:close/>
              </a:path>
            </a:pathLst>
          </a:custGeom>
          <a:blipFill>
            <a:blip r:embed="rId6"/>
            <a:stretch>
              <a:fillRect l="-100694" t="-13981" r="-101536" b="-34491"/>
            </a:stretch>
          </a:blipFill>
        </p:spPr>
      </p:sp>
      <p:sp>
        <p:nvSpPr>
          <p:cNvPr name="Freeform 8" id="8"/>
          <p:cNvSpPr/>
          <p:nvPr/>
        </p:nvSpPr>
        <p:spPr>
          <a:xfrm flipH="false" flipV="false" rot="0">
            <a:off x="9621716" y="2383256"/>
            <a:ext cx="8394483" cy="5941023"/>
          </a:xfrm>
          <a:custGeom>
            <a:avLst/>
            <a:gdLst/>
            <a:ahLst/>
            <a:cxnLst/>
            <a:rect r="r" b="b" t="t" l="l"/>
            <a:pathLst>
              <a:path h="5941023" w="8394483">
                <a:moveTo>
                  <a:pt x="0" y="0"/>
                </a:moveTo>
                <a:lnTo>
                  <a:pt x="8394483" y="0"/>
                </a:lnTo>
                <a:lnTo>
                  <a:pt x="8394483" y="5941023"/>
                </a:lnTo>
                <a:lnTo>
                  <a:pt x="0" y="5941023"/>
                </a:lnTo>
                <a:lnTo>
                  <a:pt x="0" y="0"/>
                </a:lnTo>
                <a:close/>
              </a:path>
            </a:pathLst>
          </a:custGeom>
          <a:blipFill>
            <a:blip r:embed="rId7"/>
            <a:stretch>
              <a:fillRect l="0" t="0" r="0" b="0"/>
            </a:stretch>
          </a:blipFill>
        </p:spPr>
      </p:sp>
      <p:sp>
        <p:nvSpPr>
          <p:cNvPr name="Freeform 9" id="9"/>
          <p:cNvSpPr/>
          <p:nvPr/>
        </p:nvSpPr>
        <p:spPr>
          <a:xfrm flipH="false" flipV="false" rot="0">
            <a:off x="3056090" y="6756287"/>
            <a:ext cx="3362686" cy="753934"/>
          </a:xfrm>
          <a:custGeom>
            <a:avLst/>
            <a:gdLst/>
            <a:ahLst/>
            <a:cxnLst/>
            <a:rect r="r" b="b" t="t" l="l"/>
            <a:pathLst>
              <a:path h="753934" w="3362686">
                <a:moveTo>
                  <a:pt x="0" y="0"/>
                </a:moveTo>
                <a:lnTo>
                  <a:pt x="3362686" y="0"/>
                </a:lnTo>
                <a:lnTo>
                  <a:pt x="3362686" y="753934"/>
                </a:lnTo>
                <a:lnTo>
                  <a:pt x="0" y="753934"/>
                </a:lnTo>
                <a:lnTo>
                  <a:pt x="0" y="0"/>
                </a:lnTo>
                <a:close/>
              </a:path>
            </a:pathLst>
          </a:custGeom>
          <a:blipFill>
            <a:blip r:embed="rId8"/>
            <a:stretch>
              <a:fillRect l="-88757" t="0" r="-88320" b="0"/>
            </a:stretch>
          </a:blipFill>
        </p:spPr>
      </p:sp>
      <p:sp>
        <p:nvSpPr>
          <p:cNvPr name="Freeform 10" id="10"/>
          <p:cNvSpPr/>
          <p:nvPr/>
        </p:nvSpPr>
        <p:spPr>
          <a:xfrm flipH="false" flipV="false" rot="0">
            <a:off x="3056090" y="8184846"/>
            <a:ext cx="3362686" cy="767203"/>
          </a:xfrm>
          <a:custGeom>
            <a:avLst/>
            <a:gdLst/>
            <a:ahLst/>
            <a:cxnLst/>
            <a:rect r="r" b="b" t="t" l="l"/>
            <a:pathLst>
              <a:path h="767203" w="3362686">
                <a:moveTo>
                  <a:pt x="0" y="0"/>
                </a:moveTo>
                <a:lnTo>
                  <a:pt x="3362686" y="0"/>
                </a:lnTo>
                <a:lnTo>
                  <a:pt x="3362686" y="767203"/>
                </a:lnTo>
                <a:lnTo>
                  <a:pt x="0" y="767203"/>
                </a:lnTo>
                <a:lnTo>
                  <a:pt x="0" y="0"/>
                </a:lnTo>
                <a:close/>
              </a:path>
            </a:pathLst>
          </a:custGeom>
          <a:blipFill>
            <a:blip r:embed="rId9"/>
            <a:stretch>
              <a:fillRect l="-98077" t="0" r="-97094" b="0"/>
            </a:stretch>
          </a:blipFill>
        </p:spPr>
      </p:sp>
      <p:sp>
        <p:nvSpPr>
          <p:cNvPr name="Freeform 11" id="11"/>
          <p:cNvSpPr/>
          <p:nvPr/>
        </p:nvSpPr>
        <p:spPr>
          <a:xfrm flipH="false" flipV="false" rot="0">
            <a:off x="3056090" y="5335167"/>
            <a:ext cx="3362686" cy="630545"/>
          </a:xfrm>
          <a:custGeom>
            <a:avLst/>
            <a:gdLst/>
            <a:ahLst/>
            <a:cxnLst/>
            <a:rect r="r" b="b" t="t" l="l"/>
            <a:pathLst>
              <a:path h="630545" w="3362686">
                <a:moveTo>
                  <a:pt x="0" y="0"/>
                </a:moveTo>
                <a:lnTo>
                  <a:pt x="3362686" y="0"/>
                </a:lnTo>
                <a:lnTo>
                  <a:pt x="3362686" y="630545"/>
                </a:lnTo>
                <a:lnTo>
                  <a:pt x="0" y="630545"/>
                </a:lnTo>
                <a:lnTo>
                  <a:pt x="0" y="0"/>
                </a:lnTo>
                <a:close/>
              </a:path>
            </a:pathLst>
          </a:custGeom>
          <a:blipFill>
            <a:blip r:embed="rId10"/>
            <a:stretch>
              <a:fillRect l="-106865" t="0" r="-103654" b="0"/>
            </a:stretch>
          </a:blipFill>
          <a:ln cap="sq">
            <a:noFill/>
            <a:prstDash val="solid"/>
            <a:miter/>
          </a:ln>
        </p:spPr>
      </p:sp>
      <p:sp>
        <p:nvSpPr>
          <p:cNvPr name="TextBox 12" id="12"/>
          <p:cNvSpPr txBox="true"/>
          <p:nvPr/>
        </p:nvSpPr>
        <p:spPr>
          <a:xfrm rot="0">
            <a:off x="452771" y="330806"/>
            <a:ext cx="15000381" cy="2418452"/>
          </a:xfrm>
          <a:prstGeom prst="rect">
            <a:avLst/>
          </a:prstGeom>
        </p:spPr>
        <p:txBody>
          <a:bodyPr anchor="t" rtlCol="false" tIns="0" lIns="0" bIns="0" rIns="0">
            <a:spAutoFit/>
          </a:bodyPr>
          <a:lstStyle/>
          <a:p>
            <a:pPr>
              <a:lnSpc>
                <a:spcPts val="9599"/>
              </a:lnSpc>
            </a:pPr>
            <a:r>
              <a:rPr lang="en-US" sz="7999">
                <a:solidFill>
                  <a:srgbClr val="302B70"/>
                </a:solidFill>
                <a:latin typeface="HK Grotesk Bold"/>
              </a:rPr>
              <a:t>Unité récurrente clôturée (GRU)</a:t>
            </a:r>
          </a:p>
          <a:p>
            <a:pPr>
              <a:lnSpc>
                <a:spcPts val="9599"/>
              </a:lnSpc>
            </a:pPr>
            <a:r>
              <a:rPr lang="en-US" sz="7999">
                <a:solidFill>
                  <a:srgbClr val="302B70"/>
                </a:solidFill>
                <a:latin typeface="HK Grotesk Bold"/>
              </a:rPr>
              <a:t>G</a:t>
            </a:r>
            <a:r>
              <a:rPr lang="en-US" sz="7999">
                <a:solidFill>
                  <a:srgbClr val="302B70"/>
                </a:solidFill>
                <a:latin typeface="HK Grotesk Bold"/>
              </a:rPr>
              <a:t>ated Recurrent Unit</a:t>
            </a:r>
          </a:p>
        </p:txBody>
      </p:sp>
      <p:sp>
        <p:nvSpPr>
          <p:cNvPr name="TextBox 13" id="13"/>
          <p:cNvSpPr txBox="true"/>
          <p:nvPr/>
        </p:nvSpPr>
        <p:spPr>
          <a:xfrm rot="0">
            <a:off x="786444" y="3330283"/>
            <a:ext cx="8087315" cy="775709"/>
          </a:xfrm>
          <a:prstGeom prst="rect">
            <a:avLst/>
          </a:prstGeom>
        </p:spPr>
        <p:txBody>
          <a:bodyPr anchor="t" rtlCol="false" tIns="0" lIns="0" bIns="0" rIns="0">
            <a:spAutoFit/>
          </a:bodyPr>
          <a:lstStyle/>
          <a:p>
            <a:pPr>
              <a:lnSpc>
                <a:spcPts val="3178"/>
              </a:lnSpc>
              <a:spcBef>
                <a:spcPct val="0"/>
              </a:spcBef>
            </a:pPr>
            <a:r>
              <a:rPr lang="en-US" sz="2270">
                <a:solidFill>
                  <a:srgbClr val="302B70"/>
                </a:solidFill>
                <a:latin typeface="Clear Sans"/>
              </a:rPr>
              <a:t>Update Gate : Contiens combinent d’information il faut conserver</a:t>
            </a:r>
          </a:p>
        </p:txBody>
      </p:sp>
      <p:sp>
        <p:nvSpPr>
          <p:cNvPr name="TextBox 14" id="14"/>
          <p:cNvSpPr txBox="true"/>
          <p:nvPr/>
        </p:nvSpPr>
        <p:spPr>
          <a:xfrm rot="0">
            <a:off x="738819" y="6211250"/>
            <a:ext cx="8882897" cy="378070"/>
          </a:xfrm>
          <a:prstGeom prst="rect">
            <a:avLst/>
          </a:prstGeom>
        </p:spPr>
        <p:txBody>
          <a:bodyPr anchor="t" rtlCol="false" tIns="0" lIns="0" bIns="0" rIns="0">
            <a:spAutoFit/>
          </a:bodyPr>
          <a:lstStyle/>
          <a:p>
            <a:pPr algn="l" marL="0" indent="0" lvl="0">
              <a:lnSpc>
                <a:spcPts val="3178"/>
              </a:lnSpc>
              <a:spcBef>
                <a:spcPct val="0"/>
              </a:spcBef>
            </a:pPr>
            <a:r>
              <a:rPr lang="en-US" sz="2270" strike="noStrike" u="none">
                <a:solidFill>
                  <a:srgbClr val="302B70"/>
                </a:solidFill>
                <a:latin typeface="Clear Sans"/>
              </a:rPr>
              <a:t>Calcul de l'état candidat (ℎ~t​) :</a:t>
            </a:r>
          </a:p>
        </p:txBody>
      </p:sp>
      <p:sp>
        <p:nvSpPr>
          <p:cNvPr name="TextBox 15" id="15"/>
          <p:cNvSpPr txBox="true"/>
          <p:nvPr/>
        </p:nvSpPr>
        <p:spPr>
          <a:xfrm rot="0">
            <a:off x="757869" y="7673425"/>
            <a:ext cx="8882897" cy="378070"/>
          </a:xfrm>
          <a:prstGeom prst="rect">
            <a:avLst/>
          </a:prstGeom>
        </p:spPr>
        <p:txBody>
          <a:bodyPr anchor="t" rtlCol="false" tIns="0" lIns="0" bIns="0" rIns="0">
            <a:spAutoFit/>
          </a:bodyPr>
          <a:lstStyle/>
          <a:p>
            <a:pPr>
              <a:lnSpc>
                <a:spcPts val="3178"/>
              </a:lnSpc>
              <a:spcBef>
                <a:spcPct val="0"/>
              </a:spcBef>
            </a:pPr>
            <a:r>
              <a:rPr lang="en-US" sz="2270">
                <a:solidFill>
                  <a:srgbClr val="302B70"/>
                </a:solidFill>
                <a:latin typeface="Clear Sans"/>
              </a:rPr>
              <a:t>Calcul de l'état caché (h</a:t>
            </a:r>
            <a:r>
              <a:rPr lang="en-US" sz="2270">
                <a:solidFill>
                  <a:srgbClr val="302B70"/>
                </a:solidFill>
                <a:latin typeface="Clear Sans"/>
              </a:rPr>
              <a:t>t</a:t>
            </a:r>
            <a:r>
              <a:rPr lang="en-US" sz="2270">
                <a:solidFill>
                  <a:srgbClr val="302B70"/>
                </a:solidFill>
                <a:latin typeface="Clear Sans"/>
              </a:rPr>
              <a:t>​) :</a:t>
            </a:r>
          </a:p>
        </p:txBody>
      </p:sp>
      <p:sp>
        <p:nvSpPr>
          <p:cNvPr name="TextBox 16" id="16"/>
          <p:cNvSpPr txBox="true"/>
          <p:nvPr/>
        </p:nvSpPr>
        <p:spPr>
          <a:xfrm rot="0">
            <a:off x="738819" y="4851014"/>
            <a:ext cx="8882897" cy="378070"/>
          </a:xfrm>
          <a:prstGeom prst="rect">
            <a:avLst/>
          </a:prstGeom>
        </p:spPr>
        <p:txBody>
          <a:bodyPr anchor="t" rtlCol="false" tIns="0" lIns="0" bIns="0" rIns="0">
            <a:spAutoFit/>
          </a:bodyPr>
          <a:lstStyle/>
          <a:p>
            <a:pPr>
              <a:lnSpc>
                <a:spcPts val="3178"/>
              </a:lnSpc>
              <a:spcBef>
                <a:spcPct val="0"/>
              </a:spcBef>
            </a:pPr>
            <a:r>
              <a:rPr lang="en-US" sz="2270">
                <a:solidFill>
                  <a:srgbClr val="302B70"/>
                </a:solidFill>
                <a:latin typeface="Clear Sans"/>
              </a:rPr>
              <a:t>Reset Gate : Contiens combinent d’information il nous faut lâcher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4854834"/>
            <a:ext cx="18288000" cy="5432166"/>
          </a:xfrm>
          <a:prstGeom prst="rect">
            <a:avLst/>
          </a:prstGeom>
          <a:solidFill>
            <a:srgbClr val="787CD1"/>
          </a:solidFill>
        </p:spPr>
      </p:sp>
      <p:grpSp>
        <p:nvGrpSpPr>
          <p:cNvPr name="Group 3" id="3"/>
          <p:cNvGrpSpPr/>
          <p:nvPr/>
        </p:nvGrpSpPr>
        <p:grpSpPr>
          <a:xfrm rot="0">
            <a:off x="1028700" y="1028700"/>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2692550" y="5281429"/>
            <a:ext cx="12902900" cy="4559925"/>
          </a:xfrm>
          <a:custGeom>
            <a:avLst/>
            <a:gdLst/>
            <a:ahLst/>
            <a:cxnLst/>
            <a:rect r="r" b="b" t="t" l="l"/>
            <a:pathLst>
              <a:path h="4559925" w="12902900">
                <a:moveTo>
                  <a:pt x="0" y="0"/>
                </a:moveTo>
                <a:lnTo>
                  <a:pt x="12902900" y="0"/>
                </a:lnTo>
                <a:lnTo>
                  <a:pt x="12902900" y="4559926"/>
                </a:lnTo>
                <a:lnTo>
                  <a:pt x="0" y="4559926"/>
                </a:lnTo>
                <a:lnTo>
                  <a:pt x="0" y="0"/>
                </a:lnTo>
                <a:close/>
              </a:path>
            </a:pathLst>
          </a:custGeom>
          <a:blipFill>
            <a:blip r:embed="rId6"/>
            <a:stretch>
              <a:fillRect l="0" t="0" r="0" b="0"/>
            </a:stretch>
          </a:blipFill>
        </p:spPr>
      </p:sp>
      <p:sp>
        <p:nvSpPr>
          <p:cNvPr name="TextBox 8" id="8"/>
          <p:cNvSpPr txBox="true"/>
          <p:nvPr/>
        </p:nvSpPr>
        <p:spPr>
          <a:xfrm rot="0">
            <a:off x="2478090" y="614642"/>
            <a:ext cx="2703628" cy="1209226"/>
          </a:xfrm>
          <a:prstGeom prst="rect">
            <a:avLst/>
          </a:prstGeom>
        </p:spPr>
        <p:txBody>
          <a:bodyPr anchor="t" rtlCol="false" tIns="0" lIns="0" bIns="0" rIns="0">
            <a:spAutoFit/>
          </a:bodyPr>
          <a:lstStyle/>
          <a:p>
            <a:pPr algn="r">
              <a:lnSpc>
                <a:spcPts val="9599"/>
              </a:lnSpc>
            </a:pPr>
            <a:r>
              <a:rPr lang="en-US" sz="7999">
                <a:solidFill>
                  <a:srgbClr val="302B70"/>
                </a:solidFill>
                <a:latin typeface="HK Grotesk Bold"/>
              </a:rPr>
              <a:t>BRNN</a:t>
            </a:r>
          </a:p>
        </p:txBody>
      </p:sp>
      <p:sp>
        <p:nvSpPr>
          <p:cNvPr name="TextBox 9" id="9"/>
          <p:cNvSpPr txBox="true"/>
          <p:nvPr/>
        </p:nvSpPr>
        <p:spPr>
          <a:xfrm rot="0">
            <a:off x="1549898" y="2176544"/>
            <a:ext cx="15795567" cy="1471930"/>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Clear Sans"/>
              </a:rPr>
              <a:t>     La BRNN (Bi-directional Recurrent Neural Network) est un type de RNN qui analyse les séquences dans les deux sens, améliorant ainsi la compréhension des dépendances à long terme, utile notamment dans la reconnaissance vocale et le traitement du langage naturel.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787CD1"/>
        </a:solidFill>
      </p:bgPr>
    </p:bg>
    <p:spTree>
      <p:nvGrpSpPr>
        <p:cNvPr id="1" name=""/>
        <p:cNvGrpSpPr/>
        <p:nvPr/>
      </p:nvGrpSpPr>
      <p:grpSpPr>
        <a:xfrm>
          <a:off x="0" y="0"/>
          <a:ext cx="0" cy="0"/>
          <a:chOff x="0" y="0"/>
          <a:chExt cx="0" cy="0"/>
        </a:xfrm>
      </p:grpSpPr>
      <p:grpSp>
        <p:nvGrpSpPr>
          <p:cNvPr name="Group 2" id="2"/>
          <p:cNvGrpSpPr/>
          <p:nvPr/>
        </p:nvGrpSpPr>
        <p:grpSpPr>
          <a:xfrm rot="0">
            <a:off x="16216904" y="980820"/>
            <a:ext cx="1042396" cy="190555"/>
            <a:chOff x="0" y="0"/>
            <a:chExt cx="1389862" cy="254073"/>
          </a:xfrm>
        </p:grpSpPr>
        <p:sp>
          <p:nvSpPr>
            <p:cNvPr name="Freeform 3" id="3"/>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AutoShape 6" id="6"/>
          <p:cNvSpPr/>
          <p:nvPr/>
        </p:nvSpPr>
        <p:spPr>
          <a:xfrm rot="0">
            <a:off x="0" y="2582583"/>
            <a:ext cx="9228102" cy="2582583"/>
          </a:xfrm>
          <a:prstGeom prst="rect">
            <a:avLst/>
          </a:prstGeom>
          <a:solidFill>
            <a:srgbClr val="F0F2F6">
              <a:alpha val="69804"/>
            </a:srgbClr>
          </a:solidFill>
        </p:spPr>
      </p:sp>
      <p:sp>
        <p:nvSpPr>
          <p:cNvPr name="AutoShape 7" id="7"/>
          <p:cNvSpPr/>
          <p:nvPr/>
        </p:nvSpPr>
        <p:spPr>
          <a:xfrm rot="0">
            <a:off x="0" y="0"/>
            <a:ext cx="9228102" cy="2582583"/>
          </a:xfrm>
          <a:prstGeom prst="rect">
            <a:avLst/>
          </a:prstGeom>
          <a:solidFill>
            <a:srgbClr val="F0F2F6">
              <a:alpha val="49804"/>
            </a:srgbClr>
          </a:solidFill>
        </p:spPr>
      </p:sp>
      <p:sp>
        <p:nvSpPr>
          <p:cNvPr name="AutoShape 8" id="8"/>
          <p:cNvSpPr/>
          <p:nvPr/>
        </p:nvSpPr>
        <p:spPr>
          <a:xfrm rot="0">
            <a:off x="0" y="7747749"/>
            <a:ext cx="9228102" cy="2582583"/>
          </a:xfrm>
          <a:prstGeom prst="rect">
            <a:avLst/>
          </a:prstGeom>
          <a:solidFill>
            <a:srgbClr val="F0F2F6"/>
          </a:solidFill>
        </p:spPr>
      </p:sp>
      <p:sp>
        <p:nvSpPr>
          <p:cNvPr name="AutoShape 9" id="9"/>
          <p:cNvSpPr/>
          <p:nvPr/>
        </p:nvSpPr>
        <p:spPr>
          <a:xfrm rot="0">
            <a:off x="0" y="5165166"/>
            <a:ext cx="9228102" cy="2582583"/>
          </a:xfrm>
          <a:prstGeom prst="rect">
            <a:avLst/>
          </a:prstGeom>
          <a:solidFill>
            <a:srgbClr val="F0F2F6">
              <a:alpha val="80000"/>
            </a:srgbClr>
          </a:solidFill>
        </p:spPr>
      </p:sp>
      <p:sp>
        <p:nvSpPr>
          <p:cNvPr name="Freeform 10" id="10"/>
          <p:cNvSpPr/>
          <p:nvPr/>
        </p:nvSpPr>
        <p:spPr>
          <a:xfrm flipH="false" flipV="false" rot="0">
            <a:off x="9228102" y="4556609"/>
            <a:ext cx="9008209" cy="5979075"/>
          </a:xfrm>
          <a:custGeom>
            <a:avLst/>
            <a:gdLst/>
            <a:ahLst/>
            <a:cxnLst/>
            <a:rect r="r" b="b" t="t" l="l"/>
            <a:pathLst>
              <a:path h="5979075" w="9008209">
                <a:moveTo>
                  <a:pt x="0" y="0"/>
                </a:moveTo>
                <a:lnTo>
                  <a:pt x="9008208" y="0"/>
                </a:lnTo>
                <a:lnTo>
                  <a:pt x="9008208" y="5979075"/>
                </a:lnTo>
                <a:lnTo>
                  <a:pt x="0" y="5979075"/>
                </a:lnTo>
                <a:lnTo>
                  <a:pt x="0" y="0"/>
                </a:lnTo>
                <a:close/>
              </a:path>
            </a:pathLst>
          </a:custGeom>
          <a:blipFill>
            <a:blip r:embed="rId6"/>
            <a:stretch>
              <a:fillRect l="0" t="0" r="0" b="0"/>
            </a:stretch>
          </a:blipFill>
        </p:spPr>
      </p:sp>
      <p:grpSp>
        <p:nvGrpSpPr>
          <p:cNvPr name="Group 11" id="11"/>
          <p:cNvGrpSpPr/>
          <p:nvPr/>
        </p:nvGrpSpPr>
        <p:grpSpPr>
          <a:xfrm rot="0">
            <a:off x="9481610" y="1895315"/>
            <a:ext cx="7777690" cy="2334993"/>
            <a:chOff x="0" y="0"/>
            <a:chExt cx="10370253" cy="3113324"/>
          </a:xfrm>
        </p:grpSpPr>
        <p:sp>
          <p:nvSpPr>
            <p:cNvPr name="TextBox 12" id="12"/>
            <p:cNvSpPr txBox="true"/>
            <p:nvPr/>
          </p:nvSpPr>
          <p:spPr>
            <a:xfrm rot="0">
              <a:off x="0" y="-9525"/>
              <a:ext cx="10370253" cy="1621826"/>
            </a:xfrm>
            <a:prstGeom prst="rect">
              <a:avLst/>
            </a:prstGeom>
          </p:spPr>
          <p:txBody>
            <a:bodyPr anchor="t" rtlCol="false" tIns="0" lIns="0" bIns="0" rIns="0">
              <a:spAutoFit/>
            </a:bodyPr>
            <a:lstStyle/>
            <a:p>
              <a:pPr algn="r">
                <a:lnSpc>
                  <a:spcPts val="9600"/>
                </a:lnSpc>
              </a:pPr>
              <a:r>
                <a:rPr lang="en-US" sz="8000">
                  <a:solidFill>
                    <a:srgbClr val="F0F2F6"/>
                  </a:solidFill>
                  <a:latin typeface="HK Grotesk Bold"/>
                </a:rPr>
                <a:t>Implémentation</a:t>
              </a:r>
            </a:p>
          </p:txBody>
        </p:sp>
        <p:sp>
          <p:nvSpPr>
            <p:cNvPr name="TextBox 13" id="13"/>
            <p:cNvSpPr txBox="true"/>
            <p:nvPr/>
          </p:nvSpPr>
          <p:spPr>
            <a:xfrm rot="0">
              <a:off x="0" y="2621931"/>
              <a:ext cx="10370253" cy="491394"/>
            </a:xfrm>
            <a:prstGeom prst="rect">
              <a:avLst/>
            </a:prstGeom>
          </p:spPr>
          <p:txBody>
            <a:bodyPr anchor="t" rtlCol="false" tIns="0" lIns="0" bIns="0" rIns="0">
              <a:spAutoFit/>
            </a:bodyPr>
            <a:lstStyle/>
            <a:p>
              <a:pPr algn="r">
                <a:lnSpc>
                  <a:spcPts val="3178"/>
                </a:lnSpc>
                <a:spcBef>
                  <a:spcPct val="0"/>
                </a:spcBef>
              </a:pPr>
            </a:p>
          </p:txBody>
        </p:sp>
      </p:grpSp>
      <p:sp>
        <p:nvSpPr>
          <p:cNvPr name="TextBox 14" id="14"/>
          <p:cNvSpPr txBox="true"/>
          <p:nvPr/>
        </p:nvSpPr>
        <p:spPr>
          <a:xfrm rot="0">
            <a:off x="1028700" y="1056000"/>
            <a:ext cx="6767557" cy="432484"/>
          </a:xfrm>
          <a:prstGeom prst="rect">
            <a:avLst/>
          </a:prstGeom>
        </p:spPr>
        <p:txBody>
          <a:bodyPr anchor="t" rtlCol="false" tIns="0" lIns="0" bIns="0" rIns="0">
            <a:spAutoFit/>
          </a:bodyPr>
          <a:lstStyle/>
          <a:p>
            <a:pPr>
              <a:lnSpc>
                <a:spcPts val="3640"/>
              </a:lnSpc>
              <a:spcBef>
                <a:spcPct val="0"/>
              </a:spcBef>
            </a:pPr>
            <a:r>
              <a:rPr lang="en-US" sz="2600">
                <a:solidFill>
                  <a:srgbClr val="302B70"/>
                </a:solidFill>
                <a:latin typeface="Clear Sans"/>
              </a:rPr>
              <a:t>Présentation du Projet</a:t>
            </a:r>
          </a:p>
        </p:txBody>
      </p:sp>
      <p:sp>
        <p:nvSpPr>
          <p:cNvPr name="TextBox 15" id="15"/>
          <p:cNvSpPr txBox="true"/>
          <p:nvPr/>
        </p:nvSpPr>
        <p:spPr>
          <a:xfrm rot="0">
            <a:off x="1028700" y="3638583"/>
            <a:ext cx="6767557" cy="432484"/>
          </a:xfrm>
          <a:prstGeom prst="rect">
            <a:avLst/>
          </a:prstGeom>
        </p:spPr>
        <p:txBody>
          <a:bodyPr anchor="t" rtlCol="false" tIns="0" lIns="0" bIns="0" rIns="0">
            <a:spAutoFit/>
          </a:bodyPr>
          <a:lstStyle/>
          <a:p>
            <a:pPr>
              <a:lnSpc>
                <a:spcPts val="3640"/>
              </a:lnSpc>
              <a:spcBef>
                <a:spcPct val="0"/>
              </a:spcBef>
            </a:pPr>
            <a:r>
              <a:rPr lang="en-US" sz="2600">
                <a:solidFill>
                  <a:srgbClr val="302B70"/>
                </a:solidFill>
                <a:latin typeface="Clear Sans"/>
              </a:rPr>
              <a:t>Dataset</a:t>
            </a:r>
          </a:p>
        </p:txBody>
      </p:sp>
      <p:sp>
        <p:nvSpPr>
          <p:cNvPr name="TextBox 16" id="16"/>
          <p:cNvSpPr txBox="true"/>
          <p:nvPr/>
        </p:nvSpPr>
        <p:spPr>
          <a:xfrm rot="0">
            <a:off x="1028700" y="6221165"/>
            <a:ext cx="6767557" cy="432484"/>
          </a:xfrm>
          <a:prstGeom prst="rect">
            <a:avLst/>
          </a:prstGeom>
        </p:spPr>
        <p:txBody>
          <a:bodyPr anchor="t" rtlCol="false" tIns="0" lIns="0" bIns="0" rIns="0">
            <a:spAutoFit/>
          </a:bodyPr>
          <a:lstStyle/>
          <a:p>
            <a:pPr>
              <a:lnSpc>
                <a:spcPts val="3640"/>
              </a:lnSpc>
              <a:spcBef>
                <a:spcPct val="0"/>
              </a:spcBef>
            </a:pPr>
            <a:r>
              <a:rPr lang="en-US" sz="2600">
                <a:solidFill>
                  <a:srgbClr val="302B70"/>
                </a:solidFill>
                <a:latin typeface="Clear Sans"/>
              </a:rPr>
              <a:t>Implémentation</a:t>
            </a:r>
          </a:p>
        </p:txBody>
      </p:sp>
      <p:sp>
        <p:nvSpPr>
          <p:cNvPr name="TextBox 17" id="17"/>
          <p:cNvSpPr txBox="true"/>
          <p:nvPr/>
        </p:nvSpPr>
        <p:spPr>
          <a:xfrm rot="0">
            <a:off x="1028700" y="8803748"/>
            <a:ext cx="6767557" cy="432484"/>
          </a:xfrm>
          <a:prstGeom prst="rect">
            <a:avLst/>
          </a:prstGeom>
        </p:spPr>
        <p:txBody>
          <a:bodyPr anchor="t" rtlCol="false" tIns="0" lIns="0" bIns="0" rIns="0">
            <a:spAutoFit/>
          </a:bodyPr>
          <a:lstStyle/>
          <a:p>
            <a:pPr>
              <a:lnSpc>
                <a:spcPts val="3640"/>
              </a:lnSpc>
              <a:spcBef>
                <a:spcPct val="0"/>
              </a:spcBef>
            </a:pPr>
            <a:r>
              <a:rPr lang="en-US" sz="2600">
                <a:solidFill>
                  <a:srgbClr val="302B70"/>
                </a:solidFill>
                <a:latin typeface="Clear Sans"/>
              </a:rPr>
              <a:t>Résultat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87CD1"/>
        </a:solidFill>
      </p:bgPr>
    </p:bg>
    <p:spTree>
      <p:nvGrpSpPr>
        <p:cNvPr id="1" name=""/>
        <p:cNvGrpSpPr/>
        <p:nvPr/>
      </p:nvGrpSpPr>
      <p:grpSpPr>
        <a:xfrm>
          <a:off x="0" y="0"/>
          <a:ext cx="0" cy="0"/>
          <a:chOff x="0" y="0"/>
          <a:chExt cx="0" cy="0"/>
        </a:xfrm>
      </p:grpSpPr>
      <p:sp>
        <p:nvSpPr>
          <p:cNvPr name="AutoShape 2" id="2"/>
          <p:cNvSpPr/>
          <p:nvPr/>
        </p:nvSpPr>
        <p:spPr>
          <a:xfrm rot="0">
            <a:off x="0" y="0"/>
            <a:ext cx="18288000" cy="9258300"/>
          </a:xfrm>
          <a:prstGeom prst="rect">
            <a:avLst/>
          </a:prstGeom>
          <a:solidFill>
            <a:srgbClr val="FFFFFF"/>
          </a:solidFill>
        </p:spPr>
      </p:sp>
      <p:sp>
        <p:nvSpPr>
          <p:cNvPr name="Freeform 3" id="3"/>
          <p:cNvSpPr/>
          <p:nvPr/>
        </p:nvSpPr>
        <p:spPr>
          <a:xfrm flipH="false" flipV="false" rot="0">
            <a:off x="16642824" y="838145"/>
            <a:ext cx="190555" cy="190555"/>
          </a:xfrm>
          <a:custGeom>
            <a:avLst/>
            <a:gdLst/>
            <a:ahLst/>
            <a:cxnLst/>
            <a:rect r="r" b="b" t="t" l="l"/>
            <a:pathLst>
              <a:path h="190555" w="190555">
                <a:moveTo>
                  <a:pt x="0" y="0"/>
                </a:moveTo>
                <a:lnTo>
                  <a:pt x="190555" y="0"/>
                </a:lnTo>
                <a:lnTo>
                  <a:pt x="190555" y="190555"/>
                </a:lnTo>
                <a:lnTo>
                  <a:pt x="0" y="190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328444" y="838145"/>
            <a:ext cx="190555" cy="190555"/>
          </a:xfrm>
          <a:custGeom>
            <a:avLst/>
            <a:gdLst/>
            <a:ahLst/>
            <a:cxnLst/>
            <a:rect r="r" b="b" t="t" l="l"/>
            <a:pathLst>
              <a:path h="190555" w="190555">
                <a:moveTo>
                  <a:pt x="0" y="0"/>
                </a:moveTo>
                <a:lnTo>
                  <a:pt x="190555" y="0"/>
                </a:lnTo>
                <a:lnTo>
                  <a:pt x="190555" y="190555"/>
                </a:lnTo>
                <a:lnTo>
                  <a:pt x="0" y="190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6"/>
          <a:srcRect l="0" t="0" r="0" b="0"/>
          <a:stretch>
            <a:fillRect/>
          </a:stretch>
        </p:blipFill>
        <p:spPr>
          <a:xfrm flipH="false" flipV="false" rot="0">
            <a:off x="8506532" y="1289661"/>
            <a:ext cx="2434694" cy="1314735"/>
          </a:xfrm>
          <a:prstGeom prst="rect">
            <a:avLst/>
          </a:prstGeom>
        </p:spPr>
      </p:pic>
      <p:sp>
        <p:nvSpPr>
          <p:cNvPr name="Freeform 6" id="6"/>
          <p:cNvSpPr/>
          <p:nvPr/>
        </p:nvSpPr>
        <p:spPr>
          <a:xfrm flipH="false" flipV="false" rot="0">
            <a:off x="8893386" y="6463831"/>
            <a:ext cx="1961516" cy="1191175"/>
          </a:xfrm>
          <a:custGeom>
            <a:avLst/>
            <a:gdLst/>
            <a:ahLst/>
            <a:cxnLst/>
            <a:rect r="r" b="b" t="t" l="l"/>
            <a:pathLst>
              <a:path h="1191175" w="1961516">
                <a:moveTo>
                  <a:pt x="0" y="0"/>
                </a:moveTo>
                <a:lnTo>
                  <a:pt x="1961516" y="0"/>
                </a:lnTo>
                <a:lnTo>
                  <a:pt x="1961516" y="1191175"/>
                </a:lnTo>
                <a:lnTo>
                  <a:pt x="0" y="1191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678769" y="4941574"/>
            <a:ext cx="6207340" cy="3288840"/>
          </a:xfrm>
          <a:custGeom>
            <a:avLst/>
            <a:gdLst/>
            <a:ahLst/>
            <a:cxnLst/>
            <a:rect r="r" b="b" t="t" l="l"/>
            <a:pathLst>
              <a:path h="3288840" w="6207340">
                <a:moveTo>
                  <a:pt x="0" y="0"/>
                </a:moveTo>
                <a:lnTo>
                  <a:pt x="6207340" y="0"/>
                </a:lnTo>
                <a:lnTo>
                  <a:pt x="6207340" y="3288840"/>
                </a:lnTo>
                <a:lnTo>
                  <a:pt x="0" y="3288840"/>
                </a:lnTo>
                <a:lnTo>
                  <a:pt x="0" y="0"/>
                </a:lnTo>
                <a:close/>
              </a:path>
            </a:pathLst>
          </a:custGeom>
          <a:blipFill>
            <a:blip r:embed="rId9"/>
            <a:stretch>
              <a:fillRect l="0" t="0" r="0" b="-3585"/>
            </a:stretch>
          </a:blipFill>
        </p:spPr>
      </p:sp>
      <p:sp>
        <p:nvSpPr>
          <p:cNvPr name="Freeform 8" id="8"/>
          <p:cNvSpPr/>
          <p:nvPr/>
        </p:nvSpPr>
        <p:spPr>
          <a:xfrm flipH="false" flipV="false" rot="0">
            <a:off x="8608883" y="4295710"/>
            <a:ext cx="2642925" cy="1291729"/>
          </a:xfrm>
          <a:custGeom>
            <a:avLst/>
            <a:gdLst/>
            <a:ahLst/>
            <a:cxnLst/>
            <a:rect r="r" b="b" t="t" l="l"/>
            <a:pathLst>
              <a:path h="1291729" w="2642925">
                <a:moveTo>
                  <a:pt x="0" y="0"/>
                </a:moveTo>
                <a:lnTo>
                  <a:pt x="2642924" y="0"/>
                </a:lnTo>
                <a:lnTo>
                  <a:pt x="2642924" y="1291729"/>
                </a:lnTo>
                <a:lnTo>
                  <a:pt x="0" y="1291729"/>
                </a:lnTo>
                <a:lnTo>
                  <a:pt x="0" y="0"/>
                </a:lnTo>
                <a:close/>
              </a:path>
            </a:pathLst>
          </a:custGeom>
          <a:blipFill>
            <a:blip r:embed="rId10"/>
            <a:stretch>
              <a:fillRect l="0" t="0" r="0" b="0"/>
            </a:stretch>
          </a:blipFill>
        </p:spPr>
      </p:sp>
      <p:sp>
        <p:nvSpPr>
          <p:cNvPr name="TextBox 9" id="9"/>
          <p:cNvSpPr txBox="true"/>
          <p:nvPr/>
        </p:nvSpPr>
        <p:spPr>
          <a:xfrm rot="0">
            <a:off x="11499293" y="1947029"/>
            <a:ext cx="5760007" cy="2418452"/>
          </a:xfrm>
          <a:prstGeom prst="rect">
            <a:avLst/>
          </a:prstGeom>
        </p:spPr>
        <p:txBody>
          <a:bodyPr anchor="t" rtlCol="false" tIns="0" lIns="0" bIns="0" rIns="0">
            <a:spAutoFit/>
          </a:bodyPr>
          <a:lstStyle/>
          <a:p>
            <a:pPr algn="r">
              <a:lnSpc>
                <a:spcPts val="9599"/>
              </a:lnSpc>
            </a:pPr>
            <a:r>
              <a:rPr lang="en-US" sz="7999">
                <a:solidFill>
                  <a:srgbClr val="302B70"/>
                </a:solidFill>
                <a:latin typeface="HK Grotesk Bold"/>
              </a:rPr>
              <a:t>l’utilisation</a:t>
            </a:r>
          </a:p>
          <a:p>
            <a:pPr algn="r">
              <a:lnSpc>
                <a:spcPts val="9600"/>
              </a:lnSpc>
            </a:pPr>
            <a:r>
              <a:rPr lang="en-US" sz="8000">
                <a:solidFill>
                  <a:srgbClr val="302B70"/>
                </a:solidFill>
                <a:latin typeface="HK Grotesk Bold"/>
              </a:rPr>
              <a:t>des RNN</a:t>
            </a:r>
          </a:p>
        </p:txBody>
      </p:sp>
      <p:sp>
        <p:nvSpPr>
          <p:cNvPr name="TextBox 10" id="10"/>
          <p:cNvSpPr txBox="true"/>
          <p:nvPr/>
        </p:nvSpPr>
        <p:spPr>
          <a:xfrm rot="0">
            <a:off x="904875" y="721601"/>
            <a:ext cx="7959936" cy="613914"/>
          </a:xfrm>
          <a:prstGeom prst="rect">
            <a:avLst/>
          </a:prstGeom>
        </p:spPr>
        <p:txBody>
          <a:bodyPr anchor="t" rtlCol="false" tIns="0" lIns="0" bIns="0" rIns="0">
            <a:spAutoFit/>
          </a:bodyPr>
          <a:lstStyle/>
          <a:p>
            <a:pPr>
              <a:lnSpc>
                <a:spcPts val="4759"/>
              </a:lnSpc>
            </a:pPr>
            <a:r>
              <a:rPr lang="en-US" sz="3965">
                <a:solidFill>
                  <a:srgbClr val="302B70"/>
                </a:solidFill>
                <a:latin typeface="HK Grotesk Bold"/>
              </a:rPr>
              <a:t>01.La transcription audio en texte</a:t>
            </a:r>
          </a:p>
        </p:txBody>
      </p:sp>
      <p:sp>
        <p:nvSpPr>
          <p:cNvPr name="TextBox 11" id="11"/>
          <p:cNvSpPr txBox="true"/>
          <p:nvPr/>
        </p:nvSpPr>
        <p:spPr>
          <a:xfrm rot="0">
            <a:off x="1038225" y="1663402"/>
            <a:ext cx="6910240" cy="1189575"/>
          </a:xfrm>
          <a:prstGeom prst="rect">
            <a:avLst/>
          </a:prstGeom>
        </p:spPr>
        <p:txBody>
          <a:bodyPr anchor="t" rtlCol="false" tIns="0" lIns="0" bIns="0" rIns="0">
            <a:spAutoFit/>
          </a:bodyPr>
          <a:lstStyle/>
          <a:p>
            <a:pPr marL="494704" indent="-247352" lvl="1">
              <a:lnSpc>
                <a:spcPts val="3207"/>
              </a:lnSpc>
              <a:buFont typeface="Arial"/>
              <a:buChar char="•"/>
            </a:pPr>
            <a:r>
              <a:rPr lang="en-US" sz="2291">
                <a:solidFill>
                  <a:srgbClr val="302B70"/>
                </a:solidFill>
                <a:latin typeface="Clear Sans"/>
              </a:rPr>
              <a:t>le processus de conversion d'une piste audio, telle qu'un enregistrement vocal ou une conversation</a:t>
            </a:r>
          </a:p>
        </p:txBody>
      </p:sp>
      <p:sp>
        <p:nvSpPr>
          <p:cNvPr name="TextBox 12" id="12"/>
          <p:cNvSpPr txBox="true"/>
          <p:nvPr/>
        </p:nvSpPr>
        <p:spPr>
          <a:xfrm rot="0">
            <a:off x="885825" y="3137205"/>
            <a:ext cx="10402864" cy="615580"/>
          </a:xfrm>
          <a:prstGeom prst="rect">
            <a:avLst/>
          </a:prstGeom>
        </p:spPr>
        <p:txBody>
          <a:bodyPr anchor="t" rtlCol="false" tIns="0" lIns="0" bIns="0" rIns="0">
            <a:spAutoFit/>
          </a:bodyPr>
          <a:lstStyle/>
          <a:p>
            <a:pPr>
              <a:lnSpc>
                <a:spcPts val="4772"/>
              </a:lnSpc>
            </a:pPr>
            <a:r>
              <a:rPr lang="en-US" sz="3976">
                <a:solidFill>
                  <a:srgbClr val="302B70"/>
                </a:solidFill>
                <a:latin typeface="HK Grotesk Bold"/>
              </a:rPr>
              <a:t>02.La génération automatique de musique</a:t>
            </a:r>
          </a:p>
        </p:txBody>
      </p:sp>
      <p:sp>
        <p:nvSpPr>
          <p:cNvPr name="TextBox 13" id="13"/>
          <p:cNvSpPr txBox="true"/>
          <p:nvPr/>
        </p:nvSpPr>
        <p:spPr>
          <a:xfrm rot="0">
            <a:off x="1047750" y="4111236"/>
            <a:ext cx="6929290" cy="1189414"/>
          </a:xfrm>
          <a:prstGeom prst="rect">
            <a:avLst/>
          </a:prstGeom>
        </p:spPr>
        <p:txBody>
          <a:bodyPr anchor="t" rtlCol="false" tIns="0" lIns="0" bIns="0" rIns="0">
            <a:spAutoFit/>
          </a:bodyPr>
          <a:lstStyle/>
          <a:p>
            <a:pPr marL="496067" indent="-248033" lvl="1">
              <a:lnSpc>
                <a:spcPts val="3216"/>
              </a:lnSpc>
              <a:buFont typeface="Arial"/>
              <a:buChar char="•"/>
            </a:pPr>
            <a:r>
              <a:rPr lang="en-US" sz="2297">
                <a:solidFill>
                  <a:srgbClr val="302B70"/>
                </a:solidFill>
                <a:latin typeface="Clear Sans"/>
              </a:rPr>
              <a:t>l'utilisationt d'apprentissage automatique pour créer de la musique sans l'intervention humaine directe</a:t>
            </a:r>
          </a:p>
        </p:txBody>
      </p:sp>
      <p:sp>
        <p:nvSpPr>
          <p:cNvPr name="TextBox 14" id="14"/>
          <p:cNvSpPr txBox="true"/>
          <p:nvPr/>
        </p:nvSpPr>
        <p:spPr>
          <a:xfrm rot="0">
            <a:off x="895350" y="5838378"/>
            <a:ext cx="6929290" cy="615580"/>
          </a:xfrm>
          <a:prstGeom prst="rect">
            <a:avLst/>
          </a:prstGeom>
        </p:spPr>
        <p:txBody>
          <a:bodyPr anchor="t" rtlCol="false" tIns="0" lIns="0" bIns="0" rIns="0">
            <a:spAutoFit/>
          </a:bodyPr>
          <a:lstStyle/>
          <a:p>
            <a:pPr>
              <a:lnSpc>
                <a:spcPts val="4772"/>
              </a:lnSpc>
            </a:pPr>
            <a:r>
              <a:rPr lang="en-US" sz="3976">
                <a:solidFill>
                  <a:srgbClr val="302B70"/>
                </a:solidFill>
                <a:latin typeface="HK Grotesk Bold"/>
              </a:rPr>
              <a:t>03.L’analyse des sentiment</a:t>
            </a:r>
          </a:p>
        </p:txBody>
      </p:sp>
      <p:sp>
        <p:nvSpPr>
          <p:cNvPr name="TextBox 15" id="15"/>
          <p:cNvSpPr txBox="true"/>
          <p:nvPr/>
        </p:nvSpPr>
        <p:spPr>
          <a:xfrm rot="0">
            <a:off x="1136912" y="6723586"/>
            <a:ext cx="6929290" cy="1189414"/>
          </a:xfrm>
          <a:prstGeom prst="rect">
            <a:avLst/>
          </a:prstGeom>
        </p:spPr>
        <p:txBody>
          <a:bodyPr anchor="t" rtlCol="false" tIns="0" lIns="0" bIns="0" rIns="0">
            <a:spAutoFit/>
          </a:bodyPr>
          <a:lstStyle/>
          <a:p>
            <a:pPr marL="496067" indent="-248033" lvl="1">
              <a:lnSpc>
                <a:spcPts val="3216"/>
              </a:lnSpc>
              <a:buFont typeface="Arial"/>
              <a:buChar char="•"/>
            </a:pPr>
            <a:r>
              <a:rPr lang="en-US" sz="2297">
                <a:solidFill>
                  <a:srgbClr val="302B70"/>
                </a:solidFill>
                <a:latin typeface="Clear Sans"/>
              </a:rPr>
              <a:t>un processus qui vise à déterminer et à catégoriser les émotions exprimées dans un texte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787CD1"/>
        </a:solidFill>
      </p:bgPr>
    </p:bg>
    <p:spTree>
      <p:nvGrpSpPr>
        <p:cNvPr id="1" name=""/>
        <p:cNvGrpSpPr/>
        <p:nvPr/>
      </p:nvGrpSpPr>
      <p:grpSpPr>
        <a:xfrm>
          <a:off x="0" y="0"/>
          <a:ext cx="0" cy="0"/>
          <a:chOff x="0" y="0"/>
          <a:chExt cx="0" cy="0"/>
        </a:xfrm>
      </p:grpSpPr>
      <p:grpSp>
        <p:nvGrpSpPr>
          <p:cNvPr name="Group 2" id="2"/>
          <p:cNvGrpSpPr/>
          <p:nvPr/>
        </p:nvGrpSpPr>
        <p:grpSpPr>
          <a:xfrm rot="0">
            <a:off x="2149107" y="6364213"/>
            <a:ext cx="3125792" cy="2114454"/>
            <a:chOff x="0" y="0"/>
            <a:chExt cx="823254" cy="556893"/>
          </a:xfrm>
        </p:grpSpPr>
        <p:sp>
          <p:nvSpPr>
            <p:cNvPr name="Freeform 3" id="3"/>
            <p:cNvSpPr/>
            <p:nvPr/>
          </p:nvSpPr>
          <p:spPr>
            <a:xfrm flipH="false" flipV="false" rot="0">
              <a:off x="0" y="0"/>
              <a:ext cx="823254" cy="556893"/>
            </a:xfrm>
            <a:custGeom>
              <a:avLst/>
              <a:gdLst/>
              <a:ahLst/>
              <a:cxnLst/>
              <a:rect r="r" b="b" t="t" l="l"/>
              <a:pathLst>
                <a:path h="556893" w="823254">
                  <a:moveTo>
                    <a:pt x="126316" y="0"/>
                  </a:moveTo>
                  <a:lnTo>
                    <a:pt x="696938" y="0"/>
                  </a:lnTo>
                  <a:cubicBezTo>
                    <a:pt x="730439" y="0"/>
                    <a:pt x="762568" y="13308"/>
                    <a:pt x="786257" y="36997"/>
                  </a:cubicBezTo>
                  <a:cubicBezTo>
                    <a:pt x="809946" y="60686"/>
                    <a:pt x="823254" y="92815"/>
                    <a:pt x="823254" y="126316"/>
                  </a:cubicBezTo>
                  <a:lnTo>
                    <a:pt x="823254" y="430577"/>
                  </a:lnTo>
                  <a:cubicBezTo>
                    <a:pt x="823254" y="464078"/>
                    <a:pt x="809946" y="496207"/>
                    <a:pt x="786257" y="519896"/>
                  </a:cubicBezTo>
                  <a:cubicBezTo>
                    <a:pt x="762568" y="543585"/>
                    <a:pt x="730439" y="556893"/>
                    <a:pt x="696938" y="556893"/>
                  </a:cubicBezTo>
                  <a:lnTo>
                    <a:pt x="126316" y="556893"/>
                  </a:lnTo>
                  <a:cubicBezTo>
                    <a:pt x="92815" y="556893"/>
                    <a:pt x="60686" y="543585"/>
                    <a:pt x="36997" y="519896"/>
                  </a:cubicBezTo>
                  <a:cubicBezTo>
                    <a:pt x="13308" y="496207"/>
                    <a:pt x="0" y="464078"/>
                    <a:pt x="0" y="430577"/>
                  </a:cubicBezTo>
                  <a:lnTo>
                    <a:pt x="0" y="126316"/>
                  </a:lnTo>
                  <a:cubicBezTo>
                    <a:pt x="0" y="92815"/>
                    <a:pt x="13308" y="60686"/>
                    <a:pt x="36997" y="36997"/>
                  </a:cubicBezTo>
                  <a:cubicBezTo>
                    <a:pt x="60686" y="13308"/>
                    <a:pt x="92815" y="0"/>
                    <a:pt x="126316" y="0"/>
                  </a:cubicBezTo>
                  <a:close/>
                </a:path>
              </a:pathLst>
            </a:custGeom>
            <a:solidFill>
              <a:srgbClr val="D5DDE5"/>
            </a:solidFill>
          </p:spPr>
        </p:sp>
        <p:sp>
          <p:nvSpPr>
            <p:cNvPr name="TextBox 4" id="4"/>
            <p:cNvSpPr txBox="true"/>
            <p:nvPr/>
          </p:nvSpPr>
          <p:spPr>
            <a:xfrm>
              <a:off x="0" y="-47625"/>
              <a:ext cx="823254" cy="604518"/>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2149004" y="7229409"/>
            <a:ext cx="3125792" cy="1762191"/>
            <a:chOff x="0" y="0"/>
            <a:chExt cx="1173511" cy="661576"/>
          </a:xfrm>
        </p:grpSpPr>
        <p:sp>
          <p:nvSpPr>
            <p:cNvPr name="Freeform 6" id="6"/>
            <p:cNvSpPr/>
            <p:nvPr/>
          </p:nvSpPr>
          <p:spPr>
            <a:xfrm flipH="false" flipV="false" rot="0">
              <a:off x="0" y="0"/>
              <a:ext cx="1173511" cy="661576"/>
            </a:xfrm>
            <a:custGeom>
              <a:avLst/>
              <a:gdLst/>
              <a:ahLst/>
              <a:cxnLst/>
              <a:rect r="r" b="b" t="t" l="l"/>
              <a:pathLst>
                <a:path h="661576" w="1173511">
                  <a:moveTo>
                    <a:pt x="56966" y="0"/>
                  </a:moveTo>
                  <a:lnTo>
                    <a:pt x="1116544" y="0"/>
                  </a:lnTo>
                  <a:cubicBezTo>
                    <a:pt x="1131653" y="0"/>
                    <a:pt x="1146142" y="6002"/>
                    <a:pt x="1156826" y="16685"/>
                  </a:cubicBezTo>
                  <a:cubicBezTo>
                    <a:pt x="1167509" y="27368"/>
                    <a:pt x="1173511" y="41858"/>
                    <a:pt x="1173511" y="56966"/>
                  </a:cubicBezTo>
                  <a:lnTo>
                    <a:pt x="1173511" y="604610"/>
                  </a:lnTo>
                  <a:cubicBezTo>
                    <a:pt x="1173511" y="636072"/>
                    <a:pt x="1148006" y="661576"/>
                    <a:pt x="1116544" y="661576"/>
                  </a:cubicBezTo>
                  <a:lnTo>
                    <a:pt x="56966" y="661576"/>
                  </a:lnTo>
                  <a:cubicBezTo>
                    <a:pt x="25505" y="661576"/>
                    <a:pt x="0" y="636072"/>
                    <a:pt x="0" y="604610"/>
                  </a:cubicBezTo>
                  <a:lnTo>
                    <a:pt x="0" y="56966"/>
                  </a:lnTo>
                  <a:cubicBezTo>
                    <a:pt x="0" y="25505"/>
                    <a:pt x="25505" y="0"/>
                    <a:pt x="56966" y="0"/>
                  </a:cubicBezTo>
                  <a:close/>
                </a:path>
              </a:pathLst>
            </a:custGeom>
            <a:blipFill>
              <a:blip r:embed="rId2"/>
              <a:stretch>
                <a:fillRect l="-3557" t="0" r="-3557" b="0"/>
              </a:stretch>
            </a:blipFill>
          </p:spPr>
        </p:sp>
      </p:grpSp>
      <p:grpSp>
        <p:nvGrpSpPr>
          <p:cNvPr name="Group 7" id="7"/>
          <p:cNvGrpSpPr/>
          <p:nvPr/>
        </p:nvGrpSpPr>
        <p:grpSpPr>
          <a:xfrm rot="0">
            <a:off x="5770918" y="7147752"/>
            <a:ext cx="3125792" cy="2114454"/>
            <a:chOff x="0" y="0"/>
            <a:chExt cx="823254" cy="556893"/>
          </a:xfrm>
        </p:grpSpPr>
        <p:sp>
          <p:nvSpPr>
            <p:cNvPr name="Freeform 8" id="8"/>
            <p:cNvSpPr/>
            <p:nvPr/>
          </p:nvSpPr>
          <p:spPr>
            <a:xfrm flipH="false" flipV="false" rot="0">
              <a:off x="0" y="0"/>
              <a:ext cx="823254" cy="556893"/>
            </a:xfrm>
            <a:custGeom>
              <a:avLst/>
              <a:gdLst/>
              <a:ahLst/>
              <a:cxnLst/>
              <a:rect r="r" b="b" t="t" l="l"/>
              <a:pathLst>
                <a:path h="556893" w="823254">
                  <a:moveTo>
                    <a:pt x="126316" y="0"/>
                  </a:moveTo>
                  <a:lnTo>
                    <a:pt x="696938" y="0"/>
                  </a:lnTo>
                  <a:cubicBezTo>
                    <a:pt x="730439" y="0"/>
                    <a:pt x="762568" y="13308"/>
                    <a:pt x="786257" y="36997"/>
                  </a:cubicBezTo>
                  <a:cubicBezTo>
                    <a:pt x="809946" y="60686"/>
                    <a:pt x="823254" y="92815"/>
                    <a:pt x="823254" y="126316"/>
                  </a:cubicBezTo>
                  <a:lnTo>
                    <a:pt x="823254" y="430577"/>
                  </a:lnTo>
                  <a:cubicBezTo>
                    <a:pt x="823254" y="464078"/>
                    <a:pt x="809946" y="496207"/>
                    <a:pt x="786257" y="519896"/>
                  </a:cubicBezTo>
                  <a:cubicBezTo>
                    <a:pt x="762568" y="543585"/>
                    <a:pt x="730439" y="556893"/>
                    <a:pt x="696938" y="556893"/>
                  </a:cubicBezTo>
                  <a:lnTo>
                    <a:pt x="126316" y="556893"/>
                  </a:lnTo>
                  <a:cubicBezTo>
                    <a:pt x="92815" y="556893"/>
                    <a:pt x="60686" y="543585"/>
                    <a:pt x="36997" y="519896"/>
                  </a:cubicBezTo>
                  <a:cubicBezTo>
                    <a:pt x="13308" y="496207"/>
                    <a:pt x="0" y="464078"/>
                    <a:pt x="0" y="430577"/>
                  </a:cubicBezTo>
                  <a:lnTo>
                    <a:pt x="0" y="126316"/>
                  </a:lnTo>
                  <a:cubicBezTo>
                    <a:pt x="0" y="92815"/>
                    <a:pt x="13308" y="60686"/>
                    <a:pt x="36997" y="36997"/>
                  </a:cubicBezTo>
                  <a:cubicBezTo>
                    <a:pt x="60686" y="13308"/>
                    <a:pt x="92815" y="0"/>
                    <a:pt x="126316" y="0"/>
                  </a:cubicBezTo>
                  <a:close/>
                </a:path>
              </a:pathLst>
            </a:custGeom>
            <a:solidFill>
              <a:srgbClr val="D5DDE5"/>
            </a:solidFill>
          </p:spPr>
        </p:sp>
        <p:sp>
          <p:nvSpPr>
            <p:cNvPr name="TextBox 9" id="9"/>
            <p:cNvSpPr txBox="true"/>
            <p:nvPr/>
          </p:nvSpPr>
          <p:spPr>
            <a:xfrm>
              <a:off x="0" y="-47625"/>
              <a:ext cx="823254" cy="604518"/>
            </a:xfrm>
            <a:prstGeom prst="rect">
              <a:avLst/>
            </a:prstGeom>
          </p:spPr>
          <p:txBody>
            <a:bodyPr anchor="ctr" rtlCol="false" tIns="50800" lIns="50800" bIns="50800" rIns="50800"/>
            <a:lstStyle/>
            <a:p>
              <a:pPr algn="ctr">
                <a:lnSpc>
                  <a:spcPts val="3220"/>
                </a:lnSpc>
              </a:pPr>
            </a:p>
          </p:txBody>
        </p:sp>
      </p:grpSp>
      <p:grpSp>
        <p:nvGrpSpPr>
          <p:cNvPr name="Group 10" id="10"/>
          <p:cNvGrpSpPr/>
          <p:nvPr/>
        </p:nvGrpSpPr>
        <p:grpSpPr>
          <a:xfrm rot="0">
            <a:off x="5770918" y="8012948"/>
            <a:ext cx="3125792" cy="1762191"/>
            <a:chOff x="0" y="0"/>
            <a:chExt cx="1173511" cy="661576"/>
          </a:xfrm>
        </p:grpSpPr>
        <p:sp>
          <p:nvSpPr>
            <p:cNvPr name="Freeform 11" id="11"/>
            <p:cNvSpPr/>
            <p:nvPr/>
          </p:nvSpPr>
          <p:spPr>
            <a:xfrm flipH="false" flipV="false" rot="0">
              <a:off x="0" y="0"/>
              <a:ext cx="1173511" cy="661576"/>
            </a:xfrm>
            <a:custGeom>
              <a:avLst/>
              <a:gdLst/>
              <a:ahLst/>
              <a:cxnLst/>
              <a:rect r="r" b="b" t="t" l="l"/>
              <a:pathLst>
                <a:path h="661576" w="1173511">
                  <a:moveTo>
                    <a:pt x="56966" y="0"/>
                  </a:moveTo>
                  <a:lnTo>
                    <a:pt x="1116544" y="0"/>
                  </a:lnTo>
                  <a:cubicBezTo>
                    <a:pt x="1131653" y="0"/>
                    <a:pt x="1146142" y="6002"/>
                    <a:pt x="1156826" y="16685"/>
                  </a:cubicBezTo>
                  <a:cubicBezTo>
                    <a:pt x="1167509" y="27368"/>
                    <a:pt x="1173511" y="41858"/>
                    <a:pt x="1173511" y="56966"/>
                  </a:cubicBezTo>
                  <a:lnTo>
                    <a:pt x="1173511" y="604610"/>
                  </a:lnTo>
                  <a:cubicBezTo>
                    <a:pt x="1173511" y="636072"/>
                    <a:pt x="1148006" y="661576"/>
                    <a:pt x="1116544" y="661576"/>
                  </a:cubicBezTo>
                  <a:lnTo>
                    <a:pt x="56966" y="661576"/>
                  </a:lnTo>
                  <a:cubicBezTo>
                    <a:pt x="25505" y="661576"/>
                    <a:pt x="0" y="636072"/>
                    <a:pt x="0" y="604610"/>
                  </a:cubicBezTo>
                  <a:lnTo>
                    <a:pt x="0" y="56966"/>
                  </a:lnTo>
                  <a:cubicBezTo>
                    <a:pt x="0" y="25505"/>
                    <a:pt x="25505" y="0"/>
                    <a:pt x="56966" y="0"/>
                  </a:cubicBezTo>
                  <a:close/>
                </a:path>
              </a:pathLst>
            </a:custGeom>
            <a:blipFill>
              <a:blip r:embed="rId3"/>
              <a:stretch>
                <a:fillRect l="-3557" t="0" r="-3557" b="0"/>
              </a:stretch>
            </a:blipFill>
          </p:spPr>
        </p:sp>
      </p:grpSp>
      <p:grpSp>
        <p:nvGrpSpPr>
          <p:cNvPr name="Group 12" id="12"/>
          <p:cNvGrpSpPr/>
          <p:nvPr/>
        </p:nvGrpSpPr>
        <p:grpSpPr>
          <a:xfrm rot="0">
            <a:off x="9392010" y="7147752"/>
            <a:ext cx="3112297" cy="2114454"/>
            <a:chOff x="0" y="0"/>
            <a:chExt cx="819700" cy="556893"/>
          </a:xfrm>
        </p:grpSpPr>
        <p:sp>
          <p:nvSpPr>
            <p:cNvPr name="Freeform 13" id="13"/>
            <p:cNvSpPr/>
            <p:nvPr/>
          </p:nvSpPr>
          <p:spPr>
            <a:xfrm flipH="false" flipV="false" rot="0">
              <a:off x="0" y="0"/>
              <a:ext cx="819700" cy="556893"/>
            </a:xfrm>
            <a:custGeom>
              <a:avLst/>
              <a:gdLst/>
              <a:ahLst/>
              <a:cxnLst/>
              <a:rect r="r" b="b" t="t" l="l"/>
              <a:pathLst>
                <a:path h="556893" w="819700">
                  <a:moveTo>
                    <a:pt x="126864" y="0"/>
                  </a:moveTo>
                  <a:lnTo>
                    <a:pt x="692836" y="0"/>
                  </a:lnTo>
                  <a:cubicBezTo>
                    <a:pt x="726482" y="0"/>
                    <a:pt x="758750" y="13366"/>
                    <a:pt x="782542" y="37158"/>
                  </a:cubicBezTo>
                  <a:cubicBezTo>
                    <a:pt x="806334" y="60949"/>
                    <a:pt x="819700" y="93217"/>
                    <a:pt x="819700" y="126864"/>
                  </a:cubicBezTo>
                  <a:lnTo>
                    <a:pt x="819700" y="430030"/>
                  </a:lnTo>
                  <a:cubicBezTo>
                    <a:pt x="819700" y="463676"/>
                    <a:pt x="806334" y="495944"/>
                    <a:pt x="782542" y="519736"/>
                  </a:cubicBezTo>
                  <a:cubicBezTo>
                    <a:pt x="758750" y="543527"/>
                    <a:pt x="726482" y="556893"/>
                    <a:pt x="692836" y="556893"/>
                  </a:cubicBezTo>
                  <a:lnTo>
                    <a:pt x="126864" y="556893"/>
                  </a:lnTo>
                  <a:cubicBezTo>
                    <a:pt x="93217" y="556893"/>
                    <a:pt x="60949" y="543527"/>
                    <a:pt x="37158" y="519736"/>
                  </a:cubicBezTo>
                  <a:cubicBezTo>
                    <a:pt x="13366" y="495944"/>
                    <a:pt x="0" y="463676"/>
                    <a:pt x="0" y="430030"/>
                  </a:cubicBezTo>
                  <a:lnTo>
                    <a:pt x="0" y="126864"/>
                  </a:lnTo>
                  <a:cubicBezTo>
                    <a:pt x="0" y="93217"/>
                    <a:pt x="13366" y="60949"/>
                    <a:pt x="37158" y="37158"/>
                  </a:cubicBezTo>
                  <a:cubicBezTo>
                    <a:pt x="60949" y="13366"/>
                    <a:pt x="93217" y="0"/>
                    <a:pt x="126864" y="0"/>
                  </a:cubicBezTo>
                  <a:close/>
                </a:path>
              </a:pathLst>
            </a:custGeom>
            <a:solidFill>
              <a:srgbClr val="D5DDE5"/>
            </a:solidFill>
          </p:spPr>
        </p:sp>
        <p:sp>
          <p:nvSpPr>
            <p:cNvPr name="TextBox 14" id="14"/>
            <p:cNvSpPr txBox="true"/>
            <p:nvPr/>
          </p:nvSpPr>
          <p:spPr>
            <a:xfrm>
              <a:off x="0" y="-47625"/>
              <a:ext cx="819700" cy="604518"/>
            </a:xfrm>
            <a:prstGeom prst="rect">
              <a:avLst/>
            </a:prstGeom>
          </p:spPr>
          <p:txBody>
            <a:bodyPr anchor="ctr" rtlCol="false" tIns="50800" lIns="50800" bIns="50800" rIns="50800"/>
            <a:lstStyle/>
            <a:p>
              <a:pPr algn="ctr">
                <a:lnSpc>
                  <a:spcPts val="3220"/>
                </a:lnSpc>
              </a:pPr>
            </a:p>
          </p:txBody>
        </p:sp>
      </p:grpSp>
      <p:grpSp>
        <p:nvGrpSpPr>
          <p:cNvPr name="Group 15" id="15"/>
          <p:cNvGrpSpPr/>
          <p:nvPr/>
        </p:nvGrpSpPr>
        <p:grpSpPr>
          <a:xfrm rot="0">
            <a:off x="9392010" y="8012948"/>
            <a:ext cx="3125792" cy="1762191"/>
            <a:chOff x="0" y="0"/>
            <a:chExt cx="1173511" cy="661576"/>
          </a:xfrm>
        </p:grpSpPr>
        <p:sp>
          <p:nvSpPr>
            <p:cNvPr name="Freeform 16" id="16"/>
            <p:cNvSpPr/>
            <p:nvPr/>
          </p:nvSpPr>
          <p:spPr>
            <a:xfrm flipH="false" flipV="false" rot="0">
              <a:off x="0" y="0"/>
              <a:ext cx="1173511" cy="661576"/>
            </a:xfrm>
            <a:custGeom>
              <a:avLst/>
              <a:gdLst/>
              <a:ahLst/>
              <a:cxnLst/>
              <a:rect r="r" b="b" t="t" l="l"/>
              <a:pathLst>
                <a:path h="661576" w="1173511">
                  <a:moveTo>
                    <a:pt x="56966" y="0"/>
                  </a:moveTo>
                  <a:lnTo>
                    <a:pt x="1116544" y="0"/>
                  </a:lnTo>
                  <a:cubicBezTo>
                    <a:pt x="1131653" y="0"/>
                    <a:pt x="1146142" y="6002"/>
                    <a:pt x="1156826" y="16685"/>
                  </a:cubicBezTo>
                  <a:cubicBezTo>
                    <a:pt x="1167509" y="27368"/>
                    <a:pt x="1173511" y="41858"/>
                    <a:pt x="1173511" y="56966"/>
                  </a:cubicBezTo>
                  <a:lnTo>
                    <a:pt x="1173511" y="604610"/>
                  </a:lnTo>
                  <a:cubicBezTo>
                    <a:pt x="1173511" y="636072"/>
                    <a:pt x="1148006" y="661576"/>
                    <a:pt x="1116544" y="661576"/>
                  </a:cubicBezTo>
                  <a:lnTo>
                    <a:pt x="56966" y="661576"/>
                  </a:lnTo>
                  <a:cubicBezTo>
                    <a:pt x="25505" y="661576"/>
                    <a:pt x="0" y="636072"/>
                    <a:pt x="0" y="604610"/>
                  </a:cubicBezTo>
                  <a:lnTo>
                    <a:pt x="0" y="56966"/>
                  </a:lnTo>
                  <a:cubicBezTo>
                    <a:pt x="0" y="25505"/>
                    <a:pt x="25505" y="0"/>
                    <a:pt x="56966" y="0"/>
                  </a:cubicBezTo>
                  <a:close/>
                </a:path>
              </a:pathLst>
            </a:custGeom>
            <a:blipFill>
              <a:blip r:embed="rId4"/>
              <a:stretch>
                <a:fillRect l="-33" t="0" r="-33" b="0"/>
              </a:stretch>
            </a:blipFill>
          </p:spPr>
        </p:sp>
      </p:grpSp>
      <p:grpSp>
        <p:nvGrpSpPr>
          <p:cNvPr name="Group 17" id="17"/>
          <p:cNvGrpSpPr/>
          <p:nvPr/>
        </p:nvGrpSpPr>
        <p:grpSpPr>
          <a:xfrm rot="0">
            <a:off x="13013102" y="6364213"/>
            <a:ext cx="3110369" cy="2114454"/>
            <a:chOff x="0" y="0"/>
            <a:chExt cx="819192" cy="556893"/>
          </a:xfrm>
        </p:grpSpPr>
        <p:sp>
          <p:nvSpPr>
            <p:cNvPr name="Freeform 18" id="18"/>
            <p:cNvSpPr/>
            <p:nvPr/>
          </p:nvSpPr>
          <p:spPr>
            <a:xfrm flipH="false" flipV="false" rot="0">
              <a:off x="0" y="0"/>
              <a:ext cx="819192" cy="556893"/>
            </a:xfrm>
            <a:custGeom>
              <a:avLst/>
              <a:gdLst/>
              <a:ahLst/>
              <a:cxnLst/>
              <a:rect r="r" b="b" t="t" l="l"/>
              <a:pathLst>
                <a:path h="556893" w="819192">
                  <a:moveTo>
                    <a:pt x="126942" y="0"/>
                  </a:moveTo>
                  <a:lnTo>
                    <a:pt x="692249" y="0"/>
                  </a:lnTo>
                  <a:cubicBezTo>
                    <a:pt x="762358" y="0"/>
                    <a:pt x="819192" y="56834"/>
                    <a:pt x="819192" y="126942"/>
                  </a:cubicBezTo>
                  <a:lnTo>
                    <a:pt x="819192" y="429951"/>
                  </a:lnTo>
                  <a:cubicBezTo>
                    <a:pt x="819192" y="500059"/>
                    <a:pt x="762358" y="556893"/>
                    <a:pt x="692249" y="556893"/>
                  </a:cubicBezTo>
                  <a:lnTo>
                    <a:pt x="126942" y="556893"/>
                  </a:lnTo>
                  <a:cubicBezTo>
                    <a:pt x="56834" y="556893"/>
                    <a:pt x="0" y="500059"/>
                    <a:pt x="0" y="429951"/>
                  </a:cubicBezTo>
                  <a:lnTo>
                    <a:pt x="0" y="126942"/>
                  </a:lnTo>
                  <a:cubicBezTo>
                    <a:pt x="0" y="56834"/>
                    <a:pt x="56834" y="0"/>
                    <a:pt x="126942" y="0"/>
                  </a:cubicBezTo>
                  <a:close/>
                </a:path>
              </a:pathLst>
            </a:custGeom>
            <a:solidFill>
              <a:srgbClr val="D5DDE5"/>
            </a:solidFill>
          </p:spPr>
        </p:sp>
        <p:sp>
          <p:nvSpPr>
            <p:cNvPr name="TextBox 19" id="19"/>
            <p:cNvSpPr txBox="true"/>
            <p:nvPr/>
          </p:nvSpPr>
          <p:spPr>
            <a:xfrm>
              <a:off x="0" y="-47625"/>
              <a:ext cx="819192" cy="604518"/>
            </a:xfrm>
            <a:prstGeom prst="rect">
              <a:avLst/>
            </a:prstGeom>
          </p:spPr>
          <p:txBody>
            <a:bodyPr anchor="ctr" rtlCol="false" tIns="50800" lIns="50800" bIns="50800" rIns="50800"/>
            <a:lstStyle/>
            <a:p>
              <a:pPr algn="ctr">
                <a:lnSpc>
                  <a:spcPts val="3220"/>
                </a:lnSpc>
              </a:pPr>
            </a:p>
          </p:txBody>
        </p:sp>
      </p:grpSp>
      <p:grpSp>
        <p:nvGrpSpPr>
          <p:cNvPr name="Group 20" id="20"/>
          <p:cNvGrpSpPr/>
          <p:nvPr/>
        </p:nvGrpSpPr>
        <p:grpSpPr>
          <a:xfrm rot="0">
            <a:off x="13013102" y="7229409"/>
            <a:ext cx="3125792" cy="1762191"/>
            <a:chOff x="0" y="0"/>
            <a:chExt cx="1173511" cy="661576"/>
          </a:xfrm>
        </p:grpSpPr>
        <p:sp>
          <p:nvSpPr>
            <p:cNvPr name="Freeform 21" id="21"/>
            <p:cNvSpPr/>
            <p:nvPr/>
          </p:nvSpPr>
          <p:spPr>
            <a:xfrm flipH="false" flipV="false" rot="0">
              <a:off x="0" y="0"/>
              <a:ext cx="1173511" cy="661576"/>
            </a:xfrm>
            <a:custGeom>
              <a:avLst/>
              <a:gdLst/>
              <a:ahLst/>
              <a:cxnLst/>
              <a:rect r="r" b="b" t="t" l="l"/>
              <a:pathLst>
                <a:path h="661576" w="1173511">
                  <a:moveTo>
                    <a:pt x="56966" y="0"/>
                  </a:moveTo>
                  <a:lnTo>
                    <a:pt x="1116544" y="0"/>
                  </a:lnTo>
                  <a:cubicBezTo>
                    <a:pt x="1131653" y="0"/>
                    <a:pt x="1146142" y="6002"/>
                    <a:pt x="1156826" y="16685"/>
                  </a:cubicBezTo>
                  <a:cubicBezTo>
                    <a:pt x="1167509" y="27368"/>
                    <a:pt x="1173511" y="41858"/>
                    <a:pt x="1173511" y="56966"/>
                  </a:cubicBezTo>
                  <a:lnTo>
                    <a:pt x="1173511" y="604610"/>
                  </a:lnTo>
                  <a:cubicBezTo>
                    <a:pt x="1173511" y="636072"/>
                    <a:pt x="1148006" y="661576"/>
                    <a:pt x="1116544" y="661576"/>
                  </a:cubicBezTo>
                  <a:lnTo>
                    <a:pt x="56966" y="661576"/>
                  </a:lnTo>
                  <a:cubicBezTo>
                    <a:pt x="25505" y="661576"/>
                    <a:pt x="0" y="636072"/>
                    <a:pt x="0" y="604610"/>
                  </a:cubicBezTo>
                  <a:lnTo>
                    <a:pt x="0" y="56966"/>
                  </a:lnTo>
                  <a:cubicBezTo>
                    <a:pt x="0" y="25505"/>
                    <a:pt x="25505" y="0"/>
                    <a:pt x="56966" y="0"/>
                  </a:cubicBezTo>
                  <a:close/>
                </a:path>
              </a:pathLst>
            </a:custGeom>
            <a:blipFill>
              <a:blip r:embed="rId5"/>
              <a:stretch>
                <a:fillRect l="-33" t="0" r="-33" b="0"/>
              </a:stretch>
            </a:blipFill>
          </p:spPr>
        </p:sp>
      </p:grpSp>
      <p:grpSp>
        <p:nvGrpSpPr>
          <p:cNvPr name="Group 22" id="22"/>
          <p:cNvGrpSpPr/>
          <p:nvPr/>
        </p:nvGrpSpPr>
        <p:grpSpPr>
          <a:xfrm rot="0">
            <a:off x="603072" y="3327461"/>
            <a:ext cx="3108828" cy="2114454"/>
            <a:chOff x="0" y="0"/>
            <a:chExt cx="818786" cy="556893"/>
          </a:xfrm>
        </p:grpSpPr>
        <p:sp>
          <p:nvSpPr>
            <p:cNvPr name="Freeform 23" id="23"/>
            <p:cNvSpPr/>
            <p:nvPr/>
          </p:nvSpPr>
          <p:spPr>
            <a:xfrm flipH="false" flipV="false" rot="0">
              <a:off x="0" y="0"/>
              <a:ext cx="818786" cy="556893"/>
            </a:xfrm>
            <a:custGeom>
              <a:avLst/>
              <a:gdLst/>
              <a:ahLst/>
              <a:cxnLst/>
              <a:rect r="r" b="b" t="t" l="l"/>
              <a:pathLst>
                <a:path h="556893" w="818786">
                  <a:moveTo>
                    <a:pt x="127005" y="0"/>
                  </a:moveTo>
                  <a:lnTo>
                    <a:pt x="691781" y="0"/>
                  </a:lnTo>
                  <a:cubicBezTo>
                    <a:pt x="761924" y="0"/>
                    <a:pt x="818786" y="56862"/>
                    <a:pt x="818786" y="127005"/>
                  </a:cubicBezTo>
                  <a:lnTo>
                    <a:pt x="818786" y="429888"/>
                  </a:lnTo>
                  <a:cubicBezTo>
                    <a:pt x="818786" y="463572"/>
                    <a:pt x="805405" y="495876"/>
                    <a:pt x="781587" y="519694"/>
                  </a:cubicBezTo>
                  <a:cubicBezTo>
                    <a:pt x="757769" y="543512"/>
                    <a:pt x="725465" y="556893"/>
                    <a:pt x="691781" y="556893"/>
                  </a:cubicBezTo>
                  <a:lnTo>
                    <a:pt x="127005" y="556893"/>
                  </a:lnTo>
                  <a:cubicBezTo>
                    <a:pt x="93321" y="556893"/>
                    <a:pt x="61017" y="543512"/>
                    <a:pt x="37199" y="519694"/>
                  </a:cubicBezTo>
                  <a:cubicBezTo>
                    <a:pt x="13381" y="495876"/>
                    <a:pt x="0" y="463572"/>
                    <a:pt x="0" y="429888"/>
                  </a:cubicBezTo>
                  <a:lnTo>
                    <a:pt x="0" y="127005"/>
                  </a:lnTo>
                  <a:cubicBezTo>
                    <a:pt x="0" y="93321"/>
                    <a:pt x="13381" y="61017"/>
                    <a:pt x="37199" y="37199"/>
                  </a:cubicBezTo>
                  <a:cubicBezTo>
                    <a:pt x="61017" y="13381"/>
                    <a:pt x="93321" y="0"/>
                    <a:pt x="127005" y="0"/>
                  </a:cubicBezTo>
                  <a:close/>
                </a:path>
              </a:pathLst>
            </a:custGeom>
            <a:solidFill>
              <a:srgbClr val="D5DDE5"/>
            </a:solidFill>
          </p:spPr>
        </p:sp>
        <p:sp>
          <p:nvSpPr>
            <p:cNvPr name="TextBox 24" id="24"/>
            <p:cNvSpPr txBox="true"/>
            <p:nvPr/>
          </p:nvSpPr>
          <p:spPr>
            <a:xfrm>
              <a:off x="0" y="-47625"/>
              <a:ext cx="818786" cy="604518"/>
            </a:xfrm>
            <a:prstGeom prst="rect">
              <a:avLst/>
            </a:prstGeom>
          </p:spPr>
          <p:txBody>
            <a:bodyPr anchor="ctr" rtlCol="false" tIns="50800" lIns="50800" bIns="50800" rIns="50800"/>
            <a:lstStyle/>
            <a:p>
              <a:pPr algn="ctr">
                <a:lnSpc>
                  <a:spcPts val="3220"/>
                </a:lnSpc>
              </a:pPr>
            </a:p>
          </p:txBody>
        </p:sp>
      </p:grpSp>
      <p:grpSp>
        <p:nvGrpSpPr>
          <p:cNvPr name="Group 25" id="25"/>
          <p:cNvGrpSpPr/>
          <p:nvPr/>
        </p:nvGrpSpPr>
        <p:grpSpPr>
          <a:xfrm rot="0">
            <a:off x="603072" y="4192656"/>
            <a:ext cx="3125792" cy="1762191"/>
            <a:chOff x="0" y="0"/>
            <a:chExt cx="1173511" cy="661576"/>
          </a:xfrm>
        </p:grpSpPr>
        <p:sp>
          <p:nvSpPr>
            <p:cNvPr name="Freeform 26" id="26"/>
            <p:cNvSpPr/>
            <p:nvPr/>
          </p:nvSpPr>
          <p:spPr>
            <a:xfrm flipH="false" flipV="false" rot="0">
              <a:off x="0" y="0"/>
              <a:ext cx="1173511" cy="661576"/>
            </a:xfrm>
            <a:custGeom>
              <a:avLst/>
              <a:gdLst/>
              <a:ahLst/>
              <a:cxnLst/>
              <a:rect r="r" b="b" t="t" l="l"/>
              <a:pathLst>
                <a:path h="661576" w="1173511">
                  <a:moveTo>
                    <a:pt x="56966" y="0"/>
                  </a:moveTo>
                  <a:lnTo>
                    <a:pt x="1116544" y="0"/>
                  </a:lnTo>
                  <a:cubicBezTo>
                    <a:pt x="1131653" y="0"/>
                    <a:pt x="1146142" y="6002"/>
                    <a:pt x="1156826" y="16685"/>
                  </a:cubicBezTo>
                  <a:cubicBezTo>
                    <a:pt x="1167509" y="27368"/>
                    <a:pt x="1173511" y="41858"/>
                    <a:pt x="1173511" y="56966"/>
                  </a:cubicBezTo>
                  <a:lnTo>
                    <a:pt x="1173511" y="604610"/>
                  </a:lnTo>
                  <a:cubicBezTo>
                    <a:pt x="1173511" y="636072"/>
                    <a:pt x="1148006" y="661576"/>
                    <a:pt x="1116544" y="661576"/>
                  </a:cubicBezTo>
                  <a:lnTo>
                    <a:pt x="56966" y="661576"/>
                  </a:lnTo>
                  <a:cubicBezTo>
                    <a:pt x="25505" y="661576"/>
                    <a:pt x="0" y="636072"/>
                    <a:pt x="0" y="604610"/>
                  </a:cubicBezTo>
                  <a:lnTo>
                    <a:pt x="0" y="56966"/>
                  </a:lnTo>
                  <a:cubicBezTo>
                    <a:pt x="0" y="25505"/>
                    <a:pt x="25505" y="0"/>
                    <a:pt x="56966" y="0"/>
                  </a:cubicBezTo>
                  <a:close/>
                </a:path>
              </a:pathLst>
            </a:custGeom>
            <a:blipFill>
              <a:blip r:embed="rId6"/>
              <a:stretch>
                <a:fillRect l="-33" t="0" r="-33" b="0"/>
              </a:stretch>
            </a:blipFill>
          </p:spPr>
        </p:sp>
      </p:grpSp>
      <p:grpSp>
        <p:nvGrpSpPr>
          <p:cNvPr name="Group 27" id="27"/>
          <p:cNvGrpSpPr/>
          <p:nvPr/>
        </p:nvGrpSpPr>
        <p:grpSpPr>
          <a:xfrm rot="0">
            <a:off x="14441208" y="3327461"/>
            <a:ext cx="3109433" cy="2114454"/>
            <a:chOff x="0" y="0"/>
            <a:chExt cx="818945" cy="556893"/>
          </a:xfrm>
        </p:grpSpPr>
        <p:sp>
          <p:nvSpPr>
            <p:cNvPr name="Freeform 28" id="28"/>
            <p:cNvSpPr/>
            <p:nvPr/>
          </p:nvSpPr>
          <p:spPr>
            <a:xfrm flipH="false" flipV="false" rot="0">
              <a:off x="0" y="0"/>
              <a:ext cx="818945" cy="556893"/>
            </a:xfrm>
            <a:custGeom>
              <a:avLst/>
              <a:gdLst/>
              <a:ahLst/>
              <a:cxnLst/>
              <a:rect r="r" b="b" t="t" l="l"/>
              <a:pathLst>
                <a:path h="556893" w="818945">
                  <a:moveTo>
                    <a:pt x="126981" y="0"/>
                  </a:moveTo>
                  <a:lnTo>
                    <a:pt x="691965" y="0"/>
                  </a:lnTo>
                  <a:cubicBezTo>
                    <a:pt x="725642" y="0"/>
                    <a:pt x="757940" y="13378"/>
                    <a:pt x="781754" y="37192"/>
                  </a:cubicBezTo>
                  <a:cubicBezTo>
                    <a:pt x="805567" y="61005"/>
                    <a:pt x="818945" y="93303"/>
                    <a:pt x="818945" y="126981"/>
                  </a:cubicBezTo>
                  <a:lnTo>
                    <a:pt x="818945" y="429913"/>
                  </a:lnTo>
                  <a:cubicBezTo>
                    <a:pt x="818945" y="500042"/>
                    <a:pt x="762094" y="556893"/>
                    <a:pt x="691965" y="556893"/>
                  </a:cubicBezTo>
                  <a:lnTo>
                    <a:pt x="126981" y="556893"/>
                  </a:lnTo>
                  <a:cubicBezTo>
                    <a:pt x="93303" y="556893"/>
                    <a:pt x="61005" y="543515"/>
                    <a:pt x="37192" y="519702"/>
                  </a:cubicBezTo>
                  <a:cubicBezTo>
                    <a:pt x="13378" y="495888"/>
                    <a:pt x="0" y="463590"/>
                    <a:pt x="0" y="429913"/>
                  </a:cubicBezTo>
                  <a:lnTo>
                    <a:pt x="0" y="126981"/>
                  </a:lnTo>
                  <a:cubicBezTo>
                    <a:pt x="0" y="56851"/>
                    <a:pt x="56851" y="0"/>
                    <a:pt x="126981" y="0"/>
                  </a:cubicBezTo>
                  <a:close/>
                </a:path>
              </a:pathLst>
            </a:custGeom>
            <a:solidFill>
              <a:srgbClr val="D5DDE5"/>
            </a:solidFill>
          </p:spPr>
        </p:sp>
        <p:sp>
          <p:nvSpPr>
            <p:cNvPr name="TextBox 29" id="29"/>
            <p:cNvSpPr txBox="true"/>
            <p:nvPr/>
          </p:nvSpPr>
          <p:spPr>
            <a:xfrm>
              <a:off x="0" y="-47625"/>
              <a:ext cx="818945" cy="604518"/>
            </a:xfrm>
            <a:prstGeom prst="rect">
              <a:avLst/>
            </a:prstGeom>
          </p:spPr>
          <p:txBody>
            <a:bodyPr anchor="ctr" rtlCol="false" tIns="50800" lIns="50800" bIns="50800" rIns="50800"/>
            <a:lstStyle/>
            <a:p>
              <a:pPr algn="ctr">
                <a:lnSpc>
                  <a:spcPts val="3220"/>
                </a:lnSpc>
              </a:pPr>
            </a:p>
          </p:txBody>
        </p:sp>
      </p:grpSp>
      <p:grpSp>
        <p:nvGrpSpPr>
          <p:cNvPr name="Group 30" id="30"/>
          <p:cNvGrpSpPr/>
          <p:nvPr/>
        </p:nvGrpSpPr>
        <p:grpSpPr>
          <a:xfrm rot="0">
            <a:off x="14441208" y="4192656"/>
            <a:ext cx="3125792" cy="1762191"/>
            <a:chOff x="0" y="0"/>
            <a:chExt cx="1173511" cy="661576"/>
          </a:xfrm>
        </p:grpSpPr>
        <p:sp>
          <p:nvSpPr>
            <p:cNvPr name="Freeform 31" id="31"/>
            <p:cNvSpPr/>
            <p:nvPr/>
          </p:nvSpPr>
          <p:spPr>
            <a:xfrm flipH="false" flipV="false" rot="0">
              <a:off x="0" y="0"/>
              <a:ext cx="1173511" cy="661576"/>
            </a:xfrm>
            <a:custGeom>
              <a:avLst/>
              <a:gdLst/>
              <a:ahLst/>
              <a:cxnLst/>
              <a:rect r="r" b="b" t="t" l="l"/>
              <a:pathLst>
                <a:path h="661576" w="1173511">
                  <a:moveTo>
                    <a:pt x="56966" y="0"/>
                  </a:moveTo>
                  <a:lnTo>
                    <a:pt x="1116544" y="0"/>
                  </a:lnTo>
                  <a:cubicBezTo>
                    <a:pt x="1131653" y="0"/>
                    <a:pt x="1146142" y="6002"/>
                    <a:pt x="1156826" y="16685"/>
                  </a:cubicBezTo>
                  <a:cubicBezTo>
                    <a:pt x="1167509" y="27368"/>
                    <a:pt x="1173511" y="41858"/>
                    <a:pt x="1173511" y="56966"/>
                  </a:cubicBezTo>
                  <a:lnTo>
                    <a:pt x="1173511" y="604610"/>
                  </a:lnTo>
                  <a:cubicBezTo>
                    <a:pt x="1173511" y="636072"/>
                    <a:pt x="1148006" y="661576"/>
                    <a:pt x="1116544" y="661576"/>
                  </a:cubicBezTo>
                  <a:lnTo>
                    <a:pt x="56966" y="661576"/>
                  </a:lnTo>
                  <a:cubicBezTo>
                    <a:pt x="25505" y="661576"/>
                    <a:pt x="0" y="636072"/>
                    <a:pt x="0" y="604610"/>
                  </a:cubicBezTo>
                  <a:lnTo>
                    <a:pt x="0" y="56966"/>
                  </a:lnTo>
                  <a:cubicBezTo>
                    <a:pt x="0" y="25505"/>
                    <a:pt x="25505" y="0"/>
                    <a:pt x="56966" y="0"/>
                  </a:cubicBezTo>
                  <a:close/>
                </a:path>
              </a:pathLst>
            </a:custGeom>
            <a:blipFill>
              <a:blip r:embed="rId7"/>
              <a:stretch>
                <a:fillRect l="0" t="0" r="0" b="0"/>
              </a:stretch>
            </a:blipFill>
          </p:spPr>
        </p:sp>
      </p:grpSp>
      <p:sp>
        <p:nvSpPr>
          <p:cNvPr name="TextBox 32" id="32"/>
          <p:cNvSpPr txBox="true"/>
          <p:nvPr/>
        </p:nvSpPr>
        <p:spPr>
          <a:xfrm rot="0">
            <a:off x="1066278" y="3494156"/>
            <a:ext cx="2182416"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Bold"/>
              </a:rPr>
              <a:t>body-building</a:t>
            </a:r>
          </a:p>
        </p:txBody>
      </p:sp>
      <p:sp>
        <p:nvSpPr>
          <p:cNvPr name="TextBox 33" id="33"/>
          <p:cNvSpPr txBox="true"/>
          <p:nvPr/>
        </p:nvSpPr>
        <p:spPr>
          <a:xfrm rot="0">
            <a:off x="3192890" y="6534977"/>
            <a:ext cx="1038225"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Bold"/>
              </a:rPr>
              <a:t>boxing</a:t>
            </a:r>
          </a:p>
        </p:txBody>
      </p:sp>
      <p:sp>
        <p:nvSpPr>
          <p:cNvPr name="TextBox 34" id="34"/>
          <p:cNvSpPr txBox="true"/>
          <p:nvPr/>
        </p:nvSpPr>
        <p:spPr>
          <a:xfrm rot="0">
            <a:off x="6361966" y="7318516"/>
            <a:ext cx="1943695"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Bold"/>
              </a:rPr>
              <a:t>calesthenics</a:t>
            </a:r>
          </a:p>
        </p:txBody>
      </p:sp>
      <p:sp>
        <p:nvSpPr>
          <p:cNvPr name="TextBox 35" id="35"/>
          <p:cNvSpPr txBox="true"/>
          <p:nvPr/>
        </p:nvSpPr>
        <p:spPr>
          <a:xfrm rot="0">
            <a:off x="10395857" y="7318516"/>
            <a:ext cx="1104602"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Bold"/>
              </a:rPr>
              <a:t>cycling</a:t>
            </a:r>
          </a:p>
        </p:txBody>
      </p:sp>
      <p:sp>
        <p:nvSpPr>
          <p:cNvPr name="TextBox 36" id="36"/>
          <p:cNvSpPr txBox="true"/>
          <p:nvPr/>
        </p:nvSpPr>
        <p:spPr>
          <a:xfrm rot="0">
            <a:off x="13795245" y="6534977"/>
            <a:ext cx="1561505"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Bold"/>
              </a:rPr>
              <a:t>swimming</a:t>
            </a:r>
          </a:p>
        </p:txBody>
      </p:sp>
      <p:sp>
        <p:nvSpPr>
          <p:cNvPr name="TextBox 37" id="37"/>
          <p:cNvSpPr txBox="true"/>
          <p:nvPr/>
        </p:nvSpPr>
        <p:spPr>
          <a:xfrm rot="0">
            <a:off x="15770121" y="3494156"/>
            <a:ext cx="740420"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Bold"/>
              </a:rPr>
              <a:t>yoga</a:t>
            </a:r>
          </a:p>
        </p:txBody>
      </p:sp>
      <p:sp>
        <p:nvSpPr>
          <p:cNvPr name="TextBox 38" id="38"/>
          <p:cNvSpPr txBox="true"/>
          <p:nvPr/>
        </p:nvSpPr>
        <p:spPr>
          <a:xfrm rot="0">
            <a:off x="4889780" y="2779725"/>
            <a:ext cx="8508441" cy="3124201"/>
          </a:xfrm>
          <a:prstGeom prst="rect">
            <a:avLst/>
          </a:prstGeom>
        </p:spPr>
        <p:txBody>
          <a:bodyPr anchor="t" rtlCol="false" tIns="0" lIns="0" bIns="0" rIns="0">
            <a:spAutoFit/>
          </a:bodyPr>
          <a:lstStyle/>
          <a:p>
            <a:pPr algn="ctr">
              <a:lnSpc>
                <a:spcPts val="8399"/>
              </a:lnSpc>
            </a:pPr>
            <a:r>
              <a:rPr lang="en-US" sz="5999">
                <a:solidFill>
                  <a:srgbClr val="FFFFFF"/>
                </a:solidFill>
                <a:latin typeface="Canva Sans Bold"/>
              </a:rPr>
              <a:t>Identification du Sport Exerçait dans une Vidéo</a:t>
            </a:r>
          </a:p>
        </p:txBody>
      </p:sp>
      <p:sp>
        <p:nvSpPr>
          <p:cNvPr name="TextBox 39" id="39"/>
          <p:cNvSpPr txBox="true"/>
          <p:nvPr/>
        </p:nvSpPr>
        <p:spPr>
          <a:xfrm rot="0">
            <a:off x="603072" y="276350"/>
            <a:ext cx="10903310" cy="1184276"/>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Clear Sans Bold"/>
              </a:rPr>
              <a:t>Présentation du Projet :</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787CD1"/>
        </a:solidFill>
      </p:bgPr>
    </p:bg>
    <p:spTree>
      <p:nvGrpSpPr>
        <p:cNvPr id="1" name=""/>
        <p:cNvGrpSpPr/>
        <p:nvPr/>
      </p:nvGrpSpPr>
      <p:grpSpPr>
        <a:xfrm>
          <a:off x="0" y="0"/>
          <a:ext cx="0" cy="0"/>
          <a:chOff x="0" y="0"/>
          <a:chExt cx="0" cy="0"/>
        </a:xfrm>
      </p:grpSpPr>
      <p:sp>
        <p:nvSpPr>
          <p:cNvPr name="TextBox 2" id="2"/>
          <p:cNvSpPr txBox="true"/>
          <p:nvPr/>
        </p:nvSpPr>
        <p:spPr>
          <a:xfrm rot="0">
            <a:off x="1028700" y="2689860"/>
            <a:ext cx="5270895" cy="1438275"/>
          </a:xfrm>
          <a:prstGeom prst="rect">
            <a:avLst/>
          </a:prstGeom>
        </p:spPr>
        <p:txBody>
          <a:bodyPr anchor="t" rtlCol="false" tIns="0" lIns="0" bIns="0" rIns="0">
            <a:spAutoFit/>
          </a:bodyPr>
          <a:lstStyle/>
          <a:p>
            <a:pPr algn="l" marL="0" indent="0" lvl="0">
              <a:lnSpc>
                <a:spcPts val="11399"/>
              </a:lnSpc>
              <a:spcBef>
                <a:spcPct val="0"/>
              </a:spcBef>
            </a:pPr>
            <a:r>
              <a:rPr lang="en-US" sz="9499">
                <a:solidFill>
                  <a:srgbClr val="FFFFFF"/>
                </a:solidFill>
                <a:latin typeface="Open Sans Bold"/>
              </a:rPr>
              <a:t>Dataset</a:t>
            </a:r>
          </a:p>
        </p:txBody>
      </p:sp>
      <p:sp>
        <p:nvSpPr>
          <p:cNvPr name="TextBox 3" id="3"/>
          <p:cNvSpPr txBox="true"/>
          <p:nvPr/>
        </p:nvSpPr>
        <p:spPr>
          <a:xfrm rot="0">
            <a:off x="7877252" y="2366010"/>
            <a:ext cx="9382048" cy="5231130"/>
          </a:xfrm>
          <a:prstGeom prst="rect">
            <a:avLst/>
          </a:prstGeom>
        </p:spPr>
        <p:txBody>
          <a:bodyPr anchor="t" rtlCol="false" tIns="0" lIns="0" bIns="0" rIns="0">
            <a:spAutoFit/>
          </a:bodyPr>
          <a:lstStyle/>
          <a:p>
            <a:pPr marL="906780" indent="-453390" lvl="1">
              <a:lnSpc>
                <a:spcPts val="8400"/>
              </a:lnSpc>
              <a:buFont typeface="Arial"/>
              <a:buChar char="•"/>
            </a:pPr>
            <a:r>
              <a:rPr lang="en-US" sz="4200" u="sng">
                <a:solidFill>
                  <a:srgbClr val="D5DDE5"/>
                </a:solidFill>
                <a:latin typeface="Open Sans"/>
              </a:rPr>
              <a:t>1637 vidéos</a:t>
            </a:r>
          </a:p>
          <a:p>
            <a:pPr marL="906780" indent="-453390" lvl="1">
              <a:lnSpc>
                <a:spcPts val="8400"/>
              </a:lnSpc>
              <a:buFont typeface="Arial"/>
              <a:buChar char="•"/>
            </a:pPr>
            <a:r>
              <a:rPr lang="en-US" sz="4200" u="sng">
                <a:solidFill>
                  <a:srgbClr val="D5DDE5"/>
                </a:solidFill>
                <a:latin typeface="Open Sans"/>
              </a:rPr>
              <a:t>collecter Manuellement </a:t>
            </a:r>
          </a:p>
          <a:p>
            <a:pPr marL="906780" indent="-453390" lvl="1">
              <a:lnSpc>
                <a:spcPts val="8400"/>
              </a:lnSpc>
              <a:buFont typeface="Arial"/>
              <a:buChar char="•"/>
            </a:pPr>
            <a:r>
              <a:rPr lang="en-US" sz="4200" u="sng">
                <a:solidFill>
                  <a:srgbClr val="D5DDE5"/>
                </a:solidFill>
                <a:latin typeface="Open Sans"/>
              </a:rPr>
              <a:t>S</a:t>
            </a:r>
            <a:r>
              <a:rPr lang="en-US" sz="4200" u="sng">
                <a:solidFill>
                  <a:srgbClr val="D5DDE5"/>
                </a:solidFill>
                <a:latin typeface="Open Sans"/>
              </a:rPr>
              <a:t>ources différent</a:t>
            </a:r>
          </a:p>
          <a:p>
            <a:pPr marL="906780" indent="-453390" lvl="1">
              <a:lnSpc>
                <a:spcPts val="8400"/>
              </a:lnSpc>
              <a:buFont typeface="Arial"/>
              <a:buChar char="•"/>
            </a:pPr>
            <a:r>
              <a:rPr lang="en-US" sz="4200" u="sng">
                <a:solidFill>
                  <a:srgbClr val="D5DDE5"/>
                </a:solidFill>
                <a:latin typeface="Open Sans"/>
              </a:rPr>
              <a:t>6 classes</a:t>
            </a:r>
          </a:p>
          <a:p>
            <a:pPr algn="l" marL="906780" indent="-453390" lvl="1">
              <a:lnSpc>
                <a:spcPts val="8400"/>
              </a:lnSpc>
              <a:buFont typeface="Arial"/>
              <a:buChar char="•"/>
            </a:pPr>
            <a:r>
              <a:rPr lang="en-US" sz="4200" u="sng">
                <a:solidFill>
                  <a:srgbClr val="D5DDE5"/>
                </a:solidFill>
                <a:latin typeface="Open Sans"/>
              </a:rPr>
              <a:t>~270 vidéos pour chaque classe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787CD1"/>
        </a:solidFill>
      </p:bgPr>
    </p:bg>
    <p:spTree>
      <p:nvGrpSpPr>
        <p:cNvPr id="1" name=""/>
        <p:cNvGrpSpPr/>
        <p:nvPr/>
      </p:nvGrpSpPr>
      <p:grpSpPr>
        <a:xfrm>
          <a:off x="0" y="0"/>
          <a:ext cx="0" cy="0"/>
          <a:chOff x="0" y="0"/>
          <a:chExt cx="0" cy="0"/>
        </a:xfrm>
      </p:grpSpPr>
      <p:sp>
        <p:nvSpPr>
          <p:cNvPr name="TextBox 2" id="2"/>
          <p:cNvSpPr txBox="true"/>
          <p:nvPr/>
        </p:nvSpPr>
        <p:spPr>
          <a:xfrm rot="0">
            <a:off x="1028700" y="807085"/>
            <a:ext cx="10777483" cy="1965325"/>
          </a:xfrm>
          <a:prstGeom prst="rect">
            <a:avLst/>
          </a:prstGeom>
        </p:spPr>
        <p:txBody>
          <a:bodyPr anchor="t" rtlCol="false" tIns="0" lIns="0" bIns="0" rIns="0">
            <a:spAutoFit/>
          </a:bodyPr>
          <a:lstStyle/>
          <a:p>
            <a:pPr marL="0" indent="0" lvl="0">
              <a:lnSpc>
                <a:spcPts val="7699"/>
              </a:lnSpc>
            </a:pPr>
            <a:r>
              <a:rPr lang="en-US" sz="6999">
                <a:solidFill>
                  <a:srgbClr val="FFFFFF"/>
                </a:solidFill>
                <a:latin typeface="Open Sans Bold"/>
              </a:rPr>
              <a:t>Visualisation de données</a:t>
            </a:r>
          </a:p>
        </p:txBody>
      </p:sp>
      <p:sp>
        <p:nvSpPr>
          <p:cNvPr name="Freeform 3" id="3"/>
          <p:cNvSpPr/>
          <p:nvPr/>
        </p:nvSpPr>
        <p:spPr>
          <a:xfrm flipH="false" flipV="false" rot="0">
            <a:off x="6635234" y="1551030"/>
            <a:ext cx="1883525" cy="1883525"/>
          </a:xfrm>
          <a:custGeom>
            <a:avLst/>
            <a:gdLst/>
            <a:ahLst/>
            <a:cxnLst/>
            <a:rect r="r" b="b" t="t" l="l"/>
            <a:pathLst>
              <a:path h="1883525" w="1883525">
                <a:moveTo>
                  <a:pt x="0" y="0"/>
                </a:moveTo>
                <a:lnTo>
                  <a:pt x="1883525" y="0"/>
                </a:lnTo>
                <a:lnTo>
                  <a:pt x="1883525" y="1883524"/>
                </a:lnTo>
                <a:lnTo>
                  <a:pt x="0" y="18835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3530225"/>
            <a:ext cx="7478235" cy="5589269"/>
          </a:xfrm>
          <a:custGeom>
            <a:avLst/>
            <a:gdLst/>
            <a:ahLst/>
            <a:cxnLst/>
            <a:rect r="r" b="b" t="t" l="l"/>
            <a:pathLst>
              <a:path h="5589269" w="7478235">
                <a:moveTo>
                  <a:pt x="0" y="0"/>
                </a:moveTo>
                <a:lnTo>
                  <a:pt x="7478235" y="0"/>
                </a:lnTo>
                <a:lnTo>
                  <a:pt x="7478235" y="5589268"/>
                </a:lnTo>
                <a:lnTo>
                  <a:pt x="0" y="5589268"/>
                </a:lnTo>
                <a:lnTo>
                  <a:pt x="0" y="0"/>
                </a:lnTo>
                <a:close/>
              </a:path>
            </a:pathLst>
          </a:custGeom>
          <a:blipFill>
            <a:blip r:embed="rId4"/>
            <a:stretch>
              <a:fillRect l="0" t="0" r="0" b="0"/>
            </a:stretch>
          </a:blipFill>
        </p:spPr>
      </p:sp>
      <p:sp>
        <p:nvSpPr>
          <p:cNvPr name="Freeform 5" id="5"/>
          <p:cNvSpPr/>
          <p:nvPr/>
        </p:nvSpPr>
        <p:spPr>
          <a:xfrm flipH="false" flipV="false" rot="0">
            <a:off x="9494872" y="4087982"/>
            <a:ext cx="7621144" cy="4473753"/>
          </a:xfrm>
          <a:custGeom>
            <a:avLst/>
            <a:gdLst/>
            <a:ahLst/>
            <a:cxnLst/>
            <a:rect r="r" b="b" t="t" l="l"/>
            <a:pathLst>
              <a:path h="4473753" w="7621144">
                <a:moveTo>
                  <a:pt x="0" y="0"/>
                </a:moveTo>
                <a:lnTo>
                  <a:pt x="7621144" y="0"/>
                </a:lnTo>
                <a:lnTo>
                  <a:pt x="7621144" y="4473754"/>
                </a:lnTo>
                <a:lnTo>
                  <a:pt x="0" y="4473754"/>
                </a:lnTo>
                <a:lnTo>
                  <a:pt x="0" y="0"/>
                </a:lnTo>
                <a:close/>
              </a:path>
            </a:pathLst>
          </a:custGeom>
          <a:blipFill>
            <a:blip r:embed="rId5"/>
            <a:stretch>
              <a:fillRect l="-2175" t="-2413" r="-1922" b="-3447"/>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787CD1"/>
        </a:solidFill>
      </p:bgPr>
    </p:bg>
    <p:spTree>
      <p:nvGrpSpPr>
        <p:cNvPr id="1" name=""/>
        <p:cNvGrpSpPr/>
        <p:nvPr/>
      </p:nvGrpSpPr>
      <p:grpSpPr>
        <a:xfrm>
          <a:off x="0" y="0"/>
          <a:ext cx="0" cy="0"/>
          <a:chOff x="0" y="0"/>
          <a:chExt cx="0" cy="0"/>
        </a:xfrm>
      </p:grpSpPr>
      <p:sp>
        <p:nvSpPr>
          <p:cNvPr name="Freeform 2" id="2"/>
          <p:cNvSpPr/>
          <p:nvPr/>
        </p:nvSpPr>
        <p:spPr>
          <a:xfrm flipH="false" flipV="false" rot="0">
            <a:off x="1521410" y="4090541"/>
            <a:ext cx="1447870" cy="1460651"/>
          </a:xfrm>
          <a:custGeom>
            <a:avLst/>
            <a:gdLst/>
            <a:ahLst/>
            <a:cxnLst/>
            <a:rect r="r" b="b" t="t" l="l"/>
            <a:pathLst>
              <a:path h="1460651" w="1447870">
                <a:moveTo>
                  <a:pt x="0" y="0"/>
                </a:moveTo>
                <a:lnTo>
                  <a:pt x="1447870" y="0"/>
                </a:lnTo>
                <a:lnTo>
                  <a:pt x="1447870" y="1460651"/>
                </a:lnTo>
                <a:lnTo>
                  <a:pt x="0" y="1460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20028" y="4155616"/>
            <a:ext cx="1824282" cy="1395576"/>
          </a:xfrm>
          <a:custGeom>
            <a:avLst/>
            <a:gdLst/>
            <a:ahLst/>
            <a:cxnLst/>
            <a:rect r="r" b="b" t="t" l="l"/>
            <a:pathLst>
              <a:path h="1395576" w="1824282">
                <a:moveTo>
                  <a:pt x="0" y="0"/>
                </a:moveTo>
                <a:lnTo>
                  <a:pt x="1824283" y="0"/>
                </a:lnTo>
                <a:lnTo>
                  <a:pt x="1824283" y="1395576"/>
                </a:lnTo>
                <a:lnTo>
                  <a:pt x="0" y="139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3432660" y="4554985"/>
            <a:ext cx="2054910" cy="596838"/>
            <a:chOff x="0" y="0"/>
            <a:chExt cx="2739880" cy="795784"/>
          </a:xfrm>
        </p:grpSpPr>
        <p:sp>
          <p:nvSpPr>
            <p:cNvPr name="AutoShape 5" id="5"/>
            <p:cNvSpPr/>
            <p:nvPr/>
          </p:nvSpPr>
          <p:spPr>
            <a:xfrm>
              <a:off x="0" y="25400"/>
              <a:ext cx="2739880" cy="0"/>
            </a:xfrm>
            <a:prstGeom prst="line">
              <a:avLst/>
            </a:prstGeom>
            <a:ln cap="flat" w="50800">
              <a:solidFill>
                <a:srgbClr val="D5DDE5"/>
              </a:solidFill>
              <a:prstDash val="solid"/>
              <a:headEnd type="none" len="sm" w="sm"/>
              <a:tailEnd type="arrow" len="sm" w="med"/>
            </a:ln>
          </p:spPr>
        </p:sp>
        <p:sp>
          <p:nvSpPr>
            <p:cNvPr name="AutoShape 6" id="6"/>
            <p:cNvSpPr/>
            <p:nvPr/>
          </p:nvSpPr>
          <p:spPr>
            <a:xfrm>
              <a:off x="0" y="402084"/>
              <a:ext cx="2739880" cy="0"/>
            </a:xfrm>
            <a:prstGeom prst="line">
              <a:avLst/>
            </a:prstGeom>
            <a:ln cap="flat" w="50800">
              <a:solidFill>
                <a:srgbClr val="D5DDE5"/>
              </a:solidFill>
              <a:prstDash val="solid"/>
              <a:headEnd type="none" len="sm" w="sm"/>
              <a:tailEnd type="arrow" len="sm" w="med"/>
            </a:ln>
          </p:spPr>
        </p:sp>
        <p:sp>
          <p:nvSpPr>
            <p:cNvPr name="AutoShape 7" id="7"/>
            <p:cNvSpPr/>
            <p:nvPr/>
          </p:nvSpPr>
          <p:spPr>
            <a:xfrm>
              <a:off x="0" y="770384"/>
              <a:ext cx="2739880" cy="0"/>
            </a:xfrm>
            <a:prstGeom prst="line">
              <a:avLst/>
            </a:prstGeom>
            <a:ln cap="flat" w="50800">
              <a:solidFill>
                <a:srgbClr val="D5DDE5"/>
              </a:solidFill>
              <a:prstDash val="solid"/>
              <a:headEnd type="none" len="sm" w="sm"/>
              <a:tailEnd type="arrow" len="sm" w="med"/>
            </a:ln>
          </p:spPr>
        </p:sp>
      </p:grpSp>
      <p:grpSp>
        <p:nvGrpSpPr>
          <p:cNvPr name="Group 8" id="8"/>
          <p:cNvGrpSpPr/>
          <p:nvPr/>
        </p:nvGrpSpPr>
        <p:grpSpPr>
          <a:xfrm rot="0">
            <a:off x="8819746" y="4554985"/>
            <a:ext cx="2054910" cy="596838"/>
            <a:chOff x="0" y="0"/>
            <a:chExt cx="2739880" cy="795784"/>
          </a:xfrm>
        </p:grpSpPr>
        <p:sp>
          <p:nvSpPr>
            <p:cNvPr name="AutoShape 9" id="9"/>
            <p:cNvSpPr/>
            <p:nvPr/>
          </p:nvSpPr>
          <p:spPr>
            <a:xfrm>
              <a:off x="0" y="25400"/>
              <a:ext cx="2739880" cy="0"/>
            </a:xfrm>
            <a:prstGeom prst="line">
              <a:avLst/>
            </a:prstGeom>
            <a:ln cap="flat" w="50800">
              <a:solidFill>
                <a:srgbClr val="D5DDE5"/>
              </a:solidFill>
              <a:prstDash val="solid"/>
              <a:headEnd type="none" len="sm" w="sm"/>
              <a:tailEnd type="arrow" len="sm" w="med"/>
            </a:ln>
          </p:spPr>
        </p:sp>
        <p:sp>
          <p:nvSpPr>
            <p:cNvPr name="AutoShape 10" id="10"/>
            <p:cNvSpPr/>
            <p:nvPr/>
          </p:nvSpPr>
          <p:spPr>
            <a:xfrm>
              <a:off x="0" y="402084"/>
              <a:ext cx="2739880" cy="0"/>
            </a:xfrm>
            <a:prstGeom prst="line">
              <a:avLst/>
            </a:prstGeom>
            <a:ln cap="flat" w="50800">
              <a:solidFill>
                <a:srgbClr val="D5DDE5"/>
              </a:solidFill>
              <a:prstDash val="solid"/>
              <a:headEnd type="none" len="sm" w="sm"/>
              <a:tailEnd type="arrow" len="sm" w="med"/>
            </a:ln>
          </p:spPr>
        </p:sp>
        <p:sp>
          <p:nvSpPr>
            <p:cNvPr name="AutoShape 11" id="11"/>
            <p:cNvSpPr/>
            <p:nvPr/>
          </p:nvSpPr>
          <p:spPr>
            <a:xfrm>
              <a:off x="0" y="770384"/>
              <a:ext cx="2739880" cy="0"/>
            </a:xfrm>
            <a:prstGeom prst="line">
              <a:avLst/>
            </a:prstGeom>
            <a:ln cap="flat" w="50800">
              <a:solidFill>
                <a:srgbClr val="D5DDE5"/>
              </a:solidFill>
              <a:prstDash val="solid"/>
              <a:headEnd type="none" len="sm" w="sm"/>
              <a:tailEnd type="arrow" len="sm" w="med"/>
            </a:ln>
          </p:spPr>
        </p:sp>
      </p:grpSp>
      <p:sp>
        <p:nvSpPr>
          <p:cNvPr name="Freeform 12" id="12"/>
          <p:cNvSpPr/>
          <p:nvPr/>
        </p:nvSpPr>
        <p:spPr>
          <a:xfrm flipH="false" flipV="false" rot="0">
            <a:off x="11379481" y="4572354"/>
            <a:ext cx="4407417" cy="1561787"/>
          </a:xfrm>
          <a:custGeom>
            <a:avLst/>
            <a:gdLst/>
            <a:ahLst/>
            <a:cxnLst/>
            <a:rect r="r" b="b" t="t" l="l"/>
            <a:pathLst>
              <a:path h="1561787" w="4407417">
                <a:moveTo>
                  <a:pt x="0" y="0"/>
                </a:moveTo>
                <a:lnTo>
                  <a:pt x="4407416" y="0"/>
                </a:lnTo>
                <a:lnTo>
                  <a:pt x="4407416" y="1561787"/>
                </a:lnTo>
                <a:lnTo>
                  <a:pt x="0" y="1561787"/>
                </a:lnTo>
                <a:lnTo>
                  <a:pt x="0" y="0"/>
                </a:lnTo>
                <a:close/>
              </a:path>
            </a:pathLst>
          </a:custGeom>
          <a:blipFill>
            <a:blip r:embed="rId6"/>
            <a:stretch>
              <a:fillRect l="0" t="0" r="0" b="0"/>
            </a:stretch>
          </a:blipFill>
        </p:spPr>
      </p:sp>
      <p:sp>
        <p:nvSpPr>
          <p:cNvPr name="TextBox 13" id="13"/>
          <p:cNvSpPr txBox="true"/>
          <p:nvPr/>
        </p:nvSpPr>
        <p:spPr>
          <a:xfrm rot="0">
            <a:off x="1028700" y="807085"/>
            <a:ext cx="10777483" cy="1965325"/>
          </a:xfrm>
          <a:prstGeom prst="rect">
            <a:avLst/>
          </a:prstGeom>
        </p:spPr>
        <p:txBody>
          <a:bodyPr anchor="t" rtlCol="false" tIns="0" lIns="0" bIns="0" rIns="0">
            <a:spAutoFit/>
          </a:bodyPr>
          <a:lstStyle/>
          <a:p>
            <a:pPr marL="0" indent="0" lvl="0">
              <a:lnSpc>
                <a:spcPts val="7699"/>
              </a:lnSpc>
            </a:pPr>
            <a:r>
              <a:rPr lang="en-US" sz="6999">
                <a:solidFill>
                  <a:srgbClr val="FFFFFF"/>
                </a:solidFill>
                <a:latin typeface="Open Sans Bold"/>
              </a:rPr>
              <a:t>Prétraitement des Données</a:t>
            </a:r>
          </a:p>
        </p:txBody>
      </p:sp>
      <p:sp>
        <p:nvSpPr>
          <p:cNvPr name="Freeform 14" id="14"/>
          <p:cNvSpPr/>
          <p:nvPr/>
        </p:nvSpPr>
        <p:spPr>
          <a:xfrm flipH="false" flipV="false" rot="0">
            <a:off x="5475679" y="1756410"/>
            <a:ext cx="1883525" cy="1883525"/>
          </a:xfrm>
          <a:custGeom>
            <a:avLst/>
            <a:gdLst/>
            <a:ahLst/>
            <a:cxnLst/>
            <a:rect r="r" b="b" t="t" l="l"/>
            <a:pathLst>
              <a:path h="1883525" w="1883525">
                <a:moveTo>
                  <a:pt x="0" y="0"/>
                </a:moveTo>
                <a:lnTo>
                  <a:pt x="1883525" y="0"/>
                </a:lnTo>
                <a:lnTo>
                  <a:pt x="1883525" y="1883525"/>
                </a:lnTo>
                <a:lnTo>
                  <a:pt x="0" y="1883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116074" y="7236405"/>
            <a:ext cx="3242522" cy="2251285"/>
          </a:xfrm>
          <a:custGeom>
            <a:avLst/>
            <a:gdLst/>
            <a:ahLst/>
            <a:cxnLst/>
            <a:rect r="r" b="b" t="t" l="l"/>
            <a:pathLst>
              <a:path h="2251285" w="3242522">
                <a:moveTo>
                  <a:pt x="0" y="0"/>
                </a:moveTo>
                <a:lnTo>
                  <a:pt x="3242522" y="0"/>
                </a:lnTo>
                <a:lnTo>
                  <a:pt x="3242522" y="2251285"/>
                </a:lnTo>
                <a:lnTo>
                  <a:pt x="0" y="2251285"/>
                </a:lnTo>
                <a:lnTo>
                  <a:pt x="0" y="0"/>
                </a:lnTo>
                <a:close/>
              </a:path>
            </a:pathLst>
          </a:custGeom>
          <a:blipFill>
            <a:blip r:embed="rId9"/>
            <a:stretch>
              <a:fillRect l="0" t="0" r="0" b="0"/>
            </a:stretch>
          </a:blipFill>
        </p:spPr>
      </p:sp>
      <p:sp>
        <p:nvSpPr>
          <p:cNvPr name="TextBox 16" id="16"/>
          <p:cNvSpPr txBox="true"/>
          <p:nvPr/>
        </p:nvSpPr>
        <p:spPr>
          <a:xfrm rot="0">
            <a:off x="1708658" y="5679385"/>
            <a:ext cx="1219646" cy="580390"/>
          </a:xfrm>
          <a:prstGeom prst="rect">
            <a:avLst/>
          </a:prstGeom>
        </p:spPr>
        <p:txBody>
          <a:bodyPr anchor="t" rtlCol="false" tIns="0" lIns="0" bIns="0" rIns="0">
            <a:spAutoFit/>
          </a:bodyPr>
          <a:lstStyle/>
          <a:p>
            <a:pPr algn="ctr">
              <a:lnSpc>
                <a:spcPts val="4759"/>
              </a:lnSpc>
            </a:pPr>
            <a:r>
              <a:rPr lang="en-US" sz="3399">
                <a:solidFill>
                  <a:srgbClr val="F0F2F6"/>
                </a:solidFill>
                <a:latin typeface="Canva Sans Bold"/>
              </a:rPr>
              <a:t>Video</a:t>
            </a:r>
          </a:p>
        </p:txBody>
      </p:sp>
      <p:sp>
        <p:nvSpPr>
          <p:cNvPr name="TextBox 17" id="17"/>
          <p:cNvSpPr txBox="true"/>
          <p:nvPr/>
        </p:nvSpPr>
        <p:spPr>
          <a:xfrm rot="0">
            <a:off x="6287582" y="5679385"/>
            <a:ext cx="1546324" cy="580390"/>
          </a:xfrm>
          <a:prstGeom prst="rect">
            <a:avLst/>
          </a:prstGeom>
        </p:spPr>
        <p:txBody>
          <a:bodyPr anchor="t" rtlCol="false" tIns="0" lIns="0" bIns="0" rIns="0">
            <a:spAutoFit/>
          </a:bodyPr>
          <a:lstStyle/>
          <a:p>
            <a:pPr algn="ctr">
              <a:lnSpc>
                <a:spcPts val="4759"/>
              </a:lnSpc>
            </a:pPr>
            <a:r>
              <a:rPr lang="en-US" sz="3399">
                <a:solidFill>
                  <a:srgbClr val="F0F2F6"/>
                </a:solidFill>
                <a:latin typeface="Canva Sans Bold"/>
              </a:rPr>
              <a:t>Frames</a:t>
            </a:r>
          </a:p>
        </p:txBody>
      </p:sp>
      <p:sp>
        <p:nvSpPr>
          <p:cNvPr name="TextBox 18" id="18"/>
          <p:cNvSpPr txBox="true"/>
          <p:nvPr/>
        </p:nvSpPr>
        <p:spPr>
          <a:xfrm rot="0">
            <a:off x="11379481" y="3515517"/>
            <a:ext cx="4407417" cy="9055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Extraction de caractéristiques</a:t>
            </a:r>
          </a:p>
        </p:txBody>
      </p:sp>
      <p:sp>
        <p:nvSpPr>
          <p:cNvPr name="TextBox 19" id="19"/>
          <p:cNvSpPr txBox="true"/>
          <p:nvPr/>
        </p:nvSpPr>
        <p:spPr>
          <a:xfrm rot="0">
            <a:off x="1708658" y="7913738"/>
            <a:ext cx="4407417" cy="4483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Paramètres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9059898" y="0"/>
            <a:ext cx="9228102" cy="3429000"/>
          </a:xfrm>
          <a:prstGeom prst="rect">
            <a:avLst/>
          </a:prstGeom>
          <a:solidFill>
            <a:srgbClr val="F0F2F6"/>
          </a:solidFill>
        </p:spPr>
      </p:sp>
      <p:sp>
        <p:nvSpPr>
          <p:cNvPr name="AutoShape 3" id="3"/>
          <p:cNvSpPr/>
          <p:nvPr/>
        </p:nvSpPr>
        <p:spPr>
          <a:xfrm rot="0">
            <a:off x="9059898" y="3429000"/>
            <a:ext cx="9228102" cy="6858000"/>
          </a:xfrm>
          <a:prstGeom prst="rect">
            <a:avLst/>
          </a:prstGeom>
          <a:solidFill>
            <a:srgbClr val="F0F2F6">
              <a:alpha val="80000"/>
            </a:srgbClr>
          </a:solidFill>
        </p:spPr>
      </p:sp>
      <p:sp>
        <p:nvSpPr>
          <p:cNvPr name="TextBox 4" id="4"/>
          <p:cNvSpPr txBox="true"/>
          <p:nvPr/>
        </p:nvSpPr>
        <p:spPr>
          <a:xfrm rot="0">
            <a:off x="12731393" y="975377"/>
            <a:ext cx="1885112" cy="542925"/>
          </a:xfrm>
          <a:prstGeom prst="rect">
            <a:avLst/>
          </a:prstGeom>
        </p:spPr>
        <p:txBody>
          <a:bodyPr anchor="t" rtlCol="false" tIns="0" lIns="0" bIns="0" rIns="0">
            <a:spAutoFit/>
          </a:bodyPr>
          <a:lstStyle/>
          <a:p>
            <a:pPr algn="ctr">
              <a:lnSpc>
                <a:spcPts val="4200"/>
              </a:lnSpc>
            </a:pPr>
            <a:r>
              <a:rPr lang="en-US" sz="3500">
                <a:solidFill>
                  <a:srgbClr val="302B70"/>
                </a:solidFill>
                <a:latin typeface="HK Grotesk Bold"/>
              </a:rPr>
              <a:t>Resultats</a:t>
            </a:r>
          </a:p>
        </p:txBody>
      </p:sp>
      <p:sp>
        <p:nvSpPr>
          <p:cNvPr name="TextBox 5" id="5"/>
          <p:cNvSpPr txBox="true"/>
          <p:nvPr/>
        </p:nvSpPr>
        <p:spPr>
          <a:xfrm rot="0">
            <a:off x="12353531" y="4029121"/>
            <a:ext cx="2640837" cy="542925"/>
          </a:xfrm>
          <a:prstGeom prst="rect">
            <a:avLst/>
          </a:prstGeom>
        </p:spPr>
        <p:txBody>
          <a:bodyPr anchor="t" rtlCol="false" tIns="0" lIns="0" bIns="0" rIns="0">
            <a:spAutoFit/>
          </a:bodyPr>
          <a:lstStyle/>
          <a:p>
            <a:pPr algn="ctr">
              <a:lnSpc>
                <a:spcPts val="4200"/>
              </a:lnSpc>
            </a:pPr>
            <a:r>
              <a:rPr lang="en-US" sz="3500">
                <a:solidFill>
                  <a:srgbClr val="302B70"/>
                </a:solidFill>
                <a:latin typeface="HK Grotesk Bold"/>
              </a:rPr>
              <a:t>Déploiement</a:t>
            </a:r>
          </a:p>
        </p:txBody>
      </p:sp>
      <p:sp>
        <p:nvSpPr>
          <p:cNvPr name="Freeform 6" id="6"/>
          <p:cNvSpPr/>
          <p:nvPr/>
        </p:nvSpPr>
        <p:spPr>
          <a:xfrm flipH="false" flipV="false" rot="0">
            <a:off x="749012" y="3140104"/>
            <a:ext cx="7334633" cy="5216475"/>
          </a:xfrm>
          <a:custGeom>
            <a:avLst/>
            <a:gdLst/>
            <a:ahLst/>
            <a:cxnLst/>
            <a:rect r="r" b="b" t="t" l="l"/>
            <a:pathLst>
              <a:path h="5216475" w="7334633">
                <a:moveTo>
                  <a:pt x="0" y="0"/>
                </a:moveTo>
                <a:lnTo>
                  <a:pt x="7334633" y="0"/>
                </a:lnTo>
                <a:lnTo>
                  <a:pt x="7334633" y="5216475"/>
                </a:lnTo>
                <a:lnTo>
                  <a:pt x="0" y="5216475"/>
                </a:lnTo>
                <a:lnTo>
                  <a:pt x="0" y="0"/>
                </a:lnTo>
                <a:close/>
              </a:path>
            </a:pathLst>
          </a:custGeom>
          <a:blipFill>
            <a:blip r:embed="rId2"/>
            <a:stretch>
              <a:fillRect l="-4836" t="0" r="-2313" b="-2069"/>
            </a:stretch>
          </a:blipFill>
        </p:spPr>
      </p:sp>
      <p:sp>
        <p:nvSpPr>
          <p:cNvPr name="Freeform 7" id="7"/>
          <p:cNvSpPr/>
          <p:nvPr/>
        </p:nvSpPr>
        <p:spPr>
          <a:xfrm flipH="false" flipV="false" rot="0">
            <a:off x="10942309" y="1868566"/>
            <a:ext cx="5463281" cy="743066"/>
          </a:xfrm>
          <a:custGeom>
            <a:avLst/>
            <a:gdLst/>
            <a:ahLst/>
            <a:cxnLst/>
            <a:rect r="r" b="b" t="t" l="l"/>
            <a:pathLst>
              <a:path h="743066" w="5463281">
                <a:moveTo>
                  <a:pt x="0" y="0"/>
                </a:moveTo>
                <a:lnTo>
                  <a:pt x="5463281" y="0"/>
                </a:lnTo>
                <a:lnTo>
                  <a:pt x="5463281" y="743066"/>
                </a:lnTo>
                <a:lnTo>
                  <a:pt x="0" y="743066"/>
                </a:lnTo>
                <a:lnTo>
                  <a:pt x="0" y="0"/>
                </a:lnTo>
                <a:close/>
              </a:path>
            </a:pathLst>
          </a:custGeom>
          <a:blipFill>
            <a:blip r:embed="rId3"/>
            <a:stretch>
              <a:fillRect l="-185802" t="-181007" r="-3606" b="-118137"/>
            </a:stretch>
          </a:blipFill>
        </p:spPr>
      </p:sp>
      <p:grpSp>
        <p:nvGrpSpPr>
          <p:cNvPr name="Group 8" id="8"/>
          <p:cNvGrpSpPr/>
          <p:nvPr/>
        </p:nvGrpSpPr>
        <p:grpSpPr>
          <a:xfrm rot="0">
            <a:off x="11015573" y="5143500"/>
            <a:ext cx="5316752" cy="4445876"/>
            <a:chOff x="0" y="0"/>
            <a:chExt cx="7089002" cy="5927835"/>
          </a:xfrm>
        </p:grpSpPr>
        <p:sp>
          <p:nvSpPr>
            <p:cNvPr name="Freeform 9" id="9"/>
            <p:cNvSpPr/>
            <p:nvPr/>
          </p:nvSpPr>
          <p:spPr>
            <a:xfrm flipH="false" flipV="false" rot="0">
              <a:off x="0" y="0"/>
              <a:ext cx="7089002" cy="4412051"/>
            </a:xfrm>
            <a:custGeom>
              <a:avLst/>
              <a:gdLst/>
              <a:ahLst/>
              <a:cxnLst/>
              <a:rect r="r" b="b" t="t" l="l"/>
              <a:pathLst>
                <a:path h="4412051" w="7089002">
                  <a:moveTo>
                    <a:pt x="0" y="0"/>
                  </a:moveTo>
                  <a:lnTo>
                    <a:pt x="7089002" y="0"/>
                  </a:lnTo>
                  <a:lnTo>
                    <a:pt x="7089002" y="4412051"/>
                  </a:lnTo>
                  <a:lnTo>
                    <a:pt x="0" y="4412051"/>
                  </a:lnTo>
                  <a:lnTo>
                    <a:pt x="0" y="0"/>
                  </a:lnTo>
                  <a:close/>
                </a:path>
              </a:pathLst>
            </a:custGeom>
            <a:blipFill>
              <a:blip r:embed="rId4"/>
              <a:stretch>
                <a:fillRect l="0" t="-88090" r="0" b="-1175"/>
              </a:stretch>
            </a:blipFill>
          </p:spPr>
        </p:sp>
        <p:sp>
          <p:nvSpPr>
            <p:cNvPr name="Freeform 10" id="10"/>
            <p:cNvSpPr/>
            <p:nvPr/>
          </p:nvSpPr>
          <p:spPr>
            <a:xfrm flipH="false" flipV="false" rot="0">
              <a:off x="0" y="4399351"/>
              <a:ext cx="7089002" cy="1528484"/>
            </a:xfrm>
            <a:custGeom>
              <a:avLst/>
              <a:gdLst/>
              <a:ahLst/>
              <a:cxnLst/>
              <a:rect r="r" b="b" t="t" l="l"/>
              <a:pathLst>
                <a:path h="1528484" w="7089002">
                  <a:moveTo>
                    <a:pt x="0" y="0"/>
                  </a:moveTo>
                  <a:lnTo>
                    <a:pt x="7089002" y="0"/>
                  </a:lnTo>
                  <a:lnTo>
                    <a:pt x="7089002" y="1528484"/>
                  </a:lnTo>
                  <a:lnTo>
                    <a:pt x="0" y="1528484"/>
                  </a:lnTo>
                  <a:lnTo>
                    <a:pt x="0" y="0"/>
                  </a:lnTo>
                  <a:close/>
                </a:path>
              </a:pathLst>
            </a:custGeom>
            <a:blipFill>
              <a:blip r:embed="rId4"/>
              <a:stretch>
                <a:fillRect l="-9185" t="0" r="0" b="-496506"/>
              </a:stretch>
            </a:blipFill>
          </p:spPr>
        </p:sp>
      </p:grpSp>
      <p:sp>
        <p:nvSpPr>
          <p:cNvPr name="TextBox 11" id="11"/>
          <p:cNvSpPr txBox="true"/>
          <p:nvPr/>
        </p:nvSpPr>
        <p:spPr>
          <a:xfrm rot="0">
            <a:off x="2235560" y="1251462"/>
            <a:ext cx="4361537" cy="1360170"/>
          </a:xfrm>
          <a:prstGeom prst="rect">
            <a:avLst/>
          </a:prstGeom>
        </p:spPr>
        <p:txBody>
          <a:bodyPr anchor="t" rtlCol="false" tIns="0" lIns="0" bIns="0" rIns="0">
            <a:spAutoFit/>
          </a:bodyPr>
          <a:lstStyle/>
          <a:p>
            <a:pPr marL="0" indent="0" lvl="0">
              <a:lnSpc>
                <a:spcPts val="10560"/>
              </a:lnSpc>
            </a:pPr>
            <a:r>
              <a:rPr lang="en-US" sz="9600">
                <a:solidFill>
                  <a:srgbClr val="FFFFFF"/>
                </a:solidFill>
                <a:latin typeface="Open Sans Bold"/>
              </a:rPr>
              <a:t>Model</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grpSp>
        <p:nvGrpSpPr>
          <p:cNvPr name="Group 2" id="2"/>
          <p:cNvGrpSpPr/>
          <p:nvPr/>
        </p:nvGrpSpPr>
        <p:grpSpPr>
          <a:xfrm rot="0">
            <a:off x="2762888" y="1738560"/>
            <a:ext cx="11813289" cy="5445275"/>
            <a:chOff x="0" y="0"/>
            <a:chExt cx="15751052" cy="7260367"/>
          </a:xfrm>
        </p:grpSpPr>
        <p:sp>
          <p:nvSpPr>
            <p:cNvPr name="TextBox 3" id="3"/>
            <p:cNvSpPr txBox="true"/>
            <p:nvPr/>
          </p:nvSpPr>
          <p:spPr>
            <a:xfrm rot="0">
              <a:off x="0" y="92398"/>
              <a:ext cx="15751052" cy="1258086"/>
            </a:xfrm>
            <a:prstGeom prst="rect">
              <a:avLst/>
            </a:prstGeom>
          </p:spPr>
          <p:txBody>
            <a:bodyPr anchor="t" rtlCol="false" tIns="0" lIns="0" bIns="0" rIns="0">
              <a:spAutoFit/>
            </a:bodyPr>
            <a:lstStyle/>
            <a:p>
              <a:pPr>
                <a:lnSpc>
                  <a:spcPts val="7407"/>
                </a:lnSpc>
              </a:pPr>
              <a:r>
                <a:rPr lang="en-US" sz="6173">
                  <a:solidFill>
                    <a:srgbClr val="302B70"/>
                  </a:solidFill>
                  <a:latin typeface="HK Grotesk Bold"/>
                </a:rPr>
                <a:t>Conclusion</a:t>
              </a:r>
            </a:p>
          </p:txBody>
        </p:sp>
        <p:sp>
          <p:nvSpPr>
            <p:cNvPr name="TextBox 4" id="4"/>
            <p:cNvSpPr txBox="true"/>
            <p:nvPr/>
          </p:nvSpPr>
          <p:spPr>
            <a:xfrm rot="0">
              <a:off x="0" y="1910954"/>
              <a:ext cx="15751052" cy="5194407"/>
            </a:xfrm>
            <a:prstGeom prst="rect">
              <a:avLst/>
            </a:prstGeom>
          </p:spPr>
          <p:txBody>
            <a:bodyPr anchor="t" rtlCol="false" tIns="0" lIns="0" bIns="0" rIns="0">
              <a:spAutoFit/>
            </a:bodyPr>
            <a:lstStyle/>
            <a:p>
              <a:pPr>
                <a:lnSpc>
                  <a:spcPts val="4458"/>
                </a:lnSpc>
              </a:pPr>
              <a:r>
                <a:rPr lang="en-US" sz="3184">
                  <a:solidFill>
                    <a:srgbClr val="302B70"/>
                  </a:solidFill>
                  <a:latin typeface="Clear Sans"/>
                </a:rPr>
                <a:t>En conclusion les RNN ont démontré leur efficacité dans une variété d'applications, allant de la compréhension du langage naturel à la prédiction temporelle.</a:t>
              </a:r>
            </a:p>
            <a:p>
              <a:pPr>
                <a:lnSpc>
                  <a:spcPts val="4458"/>
                </a:lnSpc>
                <a:spcBef>
                  <a:spcPct val="0"/>
                </a:spcBef>
              </a:pPr>
              <a:r>
                <a:rPr lang="en-US" sz="3184">
                  <a:solidFill>
                    <a:srgbClr val="302B70"/>
                  </a:solidFill>
                  <a:latin typeface="Clear Sans"/>
                </a:rPr>
                <a:t> Cependant, il est important de reconnaître les défis inhérents aux RNN, tels que les problèmes de disparition du gradient et d'explosion du gradient, qui ont conduit au développement de variantes plus avancées comme les LSTM et les GRU.</a:t>
              </a:r>
            </a:p>
          </p:txBody>
        </p:sp>
      </p:grpSp>
      <p:grpSp>
        <p:nvGrpSpPr>
          <p:cNvPr name="Group 5" id="5"/>
          <p:cNvGrpSpPr/>
          <p:nvPr/>
        </p:nvGrpSpPr>
        <p:grpSpPr>
          <a:xfrm rot="0">
            <a:off x="1028700" y="1070178"/>
            <a:ext cx="1042396" cy="190555"/>
            <a:chOff x="0" y="0"/>
            <a:chExt cx="1389862" cy="254073"/>
          </a:xfrm>
        </p:grpSpPr>
        <p:sp>
          <p:nvSpPr>
            <p:cNvPr name="Freeform 6" id="6"/>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36.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grpSp>
        <p:nvGrpSpPr>
          <p:cNvPr name="Group 2" id="2"/>
          <p:cNvGrpSpPr/>
          <p:nvPr/>
        </p:nvGrpSpPr>
        <p:grpSpPr>
          <a:xfrm rot="0">
            <a:off x="3891311" y="4264242"/>
            <a:ext cx="11813289" cy="2073425"/>
            <a:chOff x="0" y="0"/>
            <a:chExt cx="15751052" cy="2764567"/>
          </a:xfrm>
        </p:grpSpPr>
        <p:sp>
          <p:nvSpPr>
            <p:cNvPr name="TextBox 3" id="3"/>
            <p:cNvSpPr txBox="true"/>
            <p:nvPr/>
          </p:nvSpPr>
          <p:spPr>
            <a:xfrm rot="0">
              <a:off x="0" y="92398"/>
              <a:ext cx="15751052" cy="1258086"/>
            </a:xfrm>
            <a:prstGeom prst="rect">
              <a:avLst/>
            </a:prstGeom>
          </p:spPr>
          <p:txBody>
            <a:bodyPr anchor="t" rtlCol="false" tIns="0" lIns="0" bIns="0" rIns="0">
              <a:spAutoFit/>
            </a:bodyPr>
            <a:lstStyle/>
            <a:p>
              <a:pPr>
                <a:lnSpc>
                  <a:spcPts val="7407"/>
                </a:lnSpc>
              </a:pPr>
              <a:r>
                <a:rPr lang="en-US" sz="6173">
                  <a:solidFill>
                    <a:srgbClr val="302B70"/>
                  </a:solidFill>
                  <a:latin typeface="HK Grotesk Bold"/>
                </a:rPr>
                <a:t>Merci pour votre attention</a:t>
              </a:r>
            </a:p>
          </p:txBody>
        </p:sp>
        <p:sp>
          <p:nvSpPr>
            <p:cNvPr name="TextBox 4" id="4"/>
            <p:cNvSpPr txBox="true"/>
            <p:nvPr/>
          </p:nvSpPr>
          <p:spPr>
            <a:xfrm rot="0">
              <a:off x="0" y="1910954"/>
              <a:ext cx="15751052" cy="698607"/>
            </a:xfrm>
            <a:prstGeom prst="rect">
              <a:avLst/>
            </a:prstGeom>
          </p:spPr>
          <p:txBody>
            <a:bodyPr anchor="t" rtlCol="false" tIns="0" lIns="0" bIns="0" rIns="0">
              <a:spAutoFit/>
            </a:bodyPr>
            <a:lstStyle/>
            <a:p>
              <a:pPr>
                <a:lnSpc>
                  <a:spcPts val="4458"/>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87CD1"/>
        </a:solidFill>
      </p:bgPr>
    </p:bg>
    <p:spTree>
      <p:nvGrpSpPr>
        <p:cNvPr id="1" name=""/>
        <p:cNvGrpSpPr/>
        <p:nvPr/>
      </p:nvGrpSpPr>
      <p:grpSpPr>
        <a:xfrm>
          <a:off x="0" y="0"/>
          <a:ext cx="0" cy="0"/>
          <a:chOff x="0" y="0"/>
          <a:chExt cx="0" cy="0"/>
        </a:xfrm>
      </p:grpSpPr>
      <p:sp>
        <p:nvSpPr>
          <p:cNvPr name="AutoShape 2" id="2"/>
          <p:cNvSpPr/>
          <p:nvPr/>
        </p:nvSpPr>
        <p:spPr>
          <a:xfrm rot="0">
            <a:off x="68641" y="0"/>
            <a:ext cx="18288000" cy="9258300"/>
          </a:xfrm>
          <a:prstGeom prst="rect">
            <a:avLst/>
          </a:prstGeom>
          <a:solidFill>
            <a:srgbClr val="FFFFFF"/>
          </a:solidFill>
        </p:spPr>
      </p:sp>
      <p:sp>
        <p:nvSpPr>
          <p:cNvPr name="Freeform 3" id="3"/>
          <p:cNvSpPr/>
          <p:nvPr/>
        </p:nvSpPr>
        <p:spPr>
          <a:xfrm flipH="false" flipV="false" rot="5412000">
            <a:off x="9593541" y="1964779"/>
            <a:ext cx="674219" cy="1714706"/>
          </a:xfrm>
          <a:custGeom>
            <a:avLst/>
            <a:gdLst/>
            <a:ahLst/>
            <a:cxnLst/>
            <a:rect r="r" b="b" t="t" l="l"/>
            <a:pathLst>
              <a:path h="1714706" w="674219">
                <a:moveTo>
                  <a:pt x="5978" y="1714706"/>
                </a:moveTo>
                <a:lnTo>
                  <a:pt x="0" y="2332"/>
                </a:lnTo>
                <a:lnTo>
                  <a:pt x="668242" y="0"/>
                </a:lnTo>
                <a:lnTo>
                  <a:pt x="674220" y="1712373"/>
                </a:lnTo>
                <a:lnTo>
                  <a:pt x="5978" y="1714706"/>
                </a:lnTo>
                <a:close/>
              </a:path>
            </a:pathLst>
          </a:custGeom>
          <a:blipFill>
            <a:blip r:embed="rId2">
              <a:extLst>
                <a:ext uri="{96DAC541-7B7A-43D3-8B79-37D633B846F1}">
                  <asvg:svgBlip xmlns:asvg="http://schemas.microsoft.com/office/drawing/2016/SVG/main" r:embed="rId3"/>
                </a:ext>
              </a:extLst>
            </a:blip>
            <a:stretch>
              <a:fillRect l="0" t="0" r="-3344" b="-220"/>
            </a:stretch>
          </a:blipFill>
        </p:spPr>
      </p:sp>
      <p:sp>
        <p:nvSpPr>
          <p:cNvPr name="Freeform 4" id="4"/>
          <p:cNvSpPr/>
          <p:nvPr/>
        </p:nvSpPr>
        <p:spPr>
          <a:xfrm flipH="false" flipV="false" rot="0">
            <a:off x="9212641" y="4958174"/>
            <a:ext cx="1781025" cy="959922"/>
          </a:xfrm>
          <a:custGeom>
            <a:avLst/>
            <a:gdLst/>
            <a:ahLst/>
            <a:cxnLst/>
            <a:rect r="r" b="b" t="t" l="l"/>
            <a:pathLst>
              <a:path h="959922" w="1781025">
                <a:moveTo>
                  <a:pt x="0" y="0"/>
                </a:moveTo>
                <a:lnTo>
                  <a:pt x="1781025" y="0"/>
                </a:lnTo>
                <a:lnTo>
                  <a:pt x="1781025" y="959922"/>
                </a:lnTo>
                <a:lnTo>
                  <a:pt x="0" y="9599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642824" y="838145"/>
            <a:ext cx="190555" cy="190555"/>
          </a:xfrm>
          <a:custGeom>
            <a:avLst/>
            <a:gdLst/>
            <a:ahLst/>
            <a:cxnLst/>
            <a:rect r="r" b="b" t="t" l="l"/>
            <a:pathLst>
              <a:path h="190555" w="190555">
                <a:moveTo>
                  <a:pt x="0" y="0"/>
                </a:moveTo>
                <a:lnTo>
                  <a:pt x="190555" y="0"/>
                </a:lnTo>
                <a:lnTo>
                  <a:pt x="190555" y="190555"/>
                </a:lnTo>
                <a:lnTo>
                  <a:pt x="0" y="1905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068745" y="838145"/>
            <a:ext cx="190555" cy="190555"/>
          </a:xfrm>
          <a:custGeom>
            <a:avLst/>
            <a:gdLst/>
            <a:ahLst/>
            <a:cxnLst/>
            <a:rect r="r" b="b" t="t" l="l"/>
            <a:pathLst>
              <a:path h="190555" w="190555">
                <a:moveTo>
                  <a:pt x="0" y="0"/>
                </a:moveTo>
                <a:lnTo>
                  <a:pt x="190555" y="0"/>
                </a:lnTo>
                <a:lnTo>
                  <a:pt x="190555" y="190555"/>
                </a:lnTo>
                <a:lnTo>
                  <a:pt x="0" y="1905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212641" y="7250228"/>
            <a:ext cx="2095494" cy="1396123"/>
          </a:xfrm>
          <a:custGeom>
            <a:avLst/>
            <a:gdLst/>
            <a:ahLst/>
            <a:cxnLst/>
            <a:rect r="r" b="b" t="t" l="l"/>
            <a:pathLst>
              <a:path h="1396123" w="2095494">
                <a:moveTo>
                  <a:pt x="0" y="0"/>
                </a:moveTo>
                <a:lnTo>
                  <a:pt x="2095494" y="0"/>
                </a:lnTo>
                <a:lnTo>
                  <a:pt x="2095494" y="1396124"/>
                </a:lnTo>
                <a:lnTo>
                  <a:pt x="0" y="1396124"/>
                </a:lnTo>
                <a:lnTo>
                  <a:pt x="0" y="0"/>
                </a:lnTo>
                <a:close/>
              </a:path>
            </a:pathLst>
          </a:custGeom>
          <a:blipFill>
            <a:blip r:embed="rId10"/>
            <a:stretch>
              <a:fillRect l="0" t="0" r="0" b="0"/>
            </a:stretch>
          </a:blipFill>
        </p:spPr>
      </p:sp>
      <p:sp>
        <p:nvSpPr>
          <p:cNvPr name="TextBox 8" id="8"/>
          <p:cNvSpPr txBox="true"/>
          <p:nvPr/>
        </p:nvSpPr>
        <p:spPr>
          <a:xfrm rot="0">
            <a:off x="587634" y="1300097"/>
            <a:ext cx="7841050" cy="695325"/>
          </a:xfrm>
          <a:prstGeom prst="rect">
            <a:avLst/>
          </a:prstGeom>
        </p:spPr>
        <p:txBody>
          <a:bodyPr anchor="t" rtlCol="false" tIns="0" lIns="0" bIns="0" rIns="0">
            <a:spAutoFit/>
          </a:bodyPr>
          <a:lstStyle/>
          <a:p>
            <a:pPr>
              <a:lnSpc>
                <a:spcPts val="5400"/>
              </a:lnSpc>
            </a:pPr>
            <a:r>
              <a:rPr lang="en-US" sz="4500">
                <a:solidFill>
                  <a:srgbClr val="302B70"/>
                </a:solidFill>
                <a:latin typeface="HK Grotesk Bold"/>
              </a:rPr>
              <a:t>04.Analyse des séquence ADN </a:t>
            </a:r>
          </a:p>
        </p:txBody>
      </p:sp>
      <p:sp>
        <p:nvSpPr>
          <p:cNvPr name="TextBox 9" id="9"/>
          <p:cNvSpPr txBox="true"/>
          <p:nvPr/>
        </p:nvSpPr>
        <p:spPr>
          <a:xfrm rot="0">
            <a:off x="412437" y="4975855"/>
            <a:ext cx="7841050" cy="886460"/>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302B70"/>
                </a:solidFill>
                <a:latin typeface="Clear Sans"/>
              </a:rPr>
              <a:t>conversion d'un texte écrit d'une langue source vers une langue cible</a:t>
            </a:r>
          </a:p>
        </p:txBody>
      </p:sp>
      <p:sp>
        <p:nvSpPr>
          <p:cNvPr name="TextBox 10" id="10"/>
          <p:cNvSpPr txBox="true"/>
          <p:nvPr/>
        </p:nvSpPr>
        <p:spPr>
          <a:xfrm rot="0">
            <a:off x="597159" y="4172702"/>
            <a:ext cx="7841050" cy="695325"/>
          </a:xfrm>
          <a:prstGeom prst="rect">
            <a:avLst/>
          </a:prstGeom>
        </p:spPr>
        <p:txBody>
          <a:bodyPr anchor="t" rtlCol="false" tIns="0" lIns="0" bIns="0" rIns="0">
            <a:spAutoFit/>
          </a:bodyPr>
          <a:lstStyle/>
          <a:p>
            <a:pPr>
              <a:lnSpc>
                <a:spcPts val="5400"/>
              </a:lnSpc>
            </a:pPr>
            <a:r>
              <a:rPr lang="en-US" sz="4500">
                <a:solidFill>
                  <a:srgbClr val="302B70"/>
                </a:solidFill>
                <a:latin typeface="HK Grotesk Bold"/>
              </a:rPr>
              <a:t>05.Traduction </a:t>
            </a:r>
          </a:p>
        </p:txBody>
      </p:sp>
      <p:sp>
        <p:nvSpPr>
          <p:cNvPr name="TextBox 11" id="11"/>
          <p:cNvSpPr txBox="true"/>
          <p:nvPr/>
        </p:nvSpPr>
        <p:spPr>
          <a:xfrm rot="0">
            <a:off x="520959" y="2337966"/>
            <a:ext cx="7841050" cy="1343660"/>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302B70"/>
                </a:solidFill>
                <a:latin typeface="Clear Sans"/>
              </a:rPr>
              <a:t> une discipline de la bioinformatique qui implique l'étude et l'interprétation des informations génétiques contenues dans les séquences d'ADN</a:t>
            </a:r>
          </a:p>
        </p:txBody>
      </p:sp>
      <p:sp>
        <p:nvSpPr>
          <p:cNvPr name="TextBox 12" id="12"/>
          <p:cNvSpPr txBox="true"/>
          <p:nvPr/>
        </p:nvSpPr>
        <p:spPr>
          <a:xfrm rot="0">
            <a:off x="511434" y="7910190"/>
            <a:ext cx="7841050" cy="886460"/>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302B70"/>
                </a:solidFill>
                <a:latin typeface="Clear Sans"/>
              </a:rPr>
              <a:t>comprendre les actions ou activités humaines à partir de données vidéo</a:t>
            </a:r>
          </a:p>
        </p:txBody>
      </p:sp>
      <p:sp>
        <p:nvSpPr>
          <p:cNvPr name="TextBox 13" id="13"/>
          <p:cNvSpPr txBox="true"/>
          <p:nvPr/>
        </p:nvSpPr>
        <p:spPr>
          <a:xfrm rot="0">
            <a:off x="606684" y="6195690"/>
            <a:ext cx="7875371" cy="1381125"/>
          </a:xfrm>
          <a:prstGeom prst="rect">
            <a:avLst/>
          </a:prstGeom>
        </p:spPr>
        <p:txBody>
          <a:bodyPr anchor="t" rtlCol="false" tIns="0" lIns="0" bIns="0" rIns="0">
            <a:spAutoFit/>
          </a:bodyPr>
          <a:lstStyle/>
          <a:p>
            <a:pPr>
              <a:lnSpc>
                <a:spcPts val="5400"/>
              </a:lnSpc>
            </a:pPr>
            <a:r>
              <a:rPr lang="en-US" sz="4500">
                <a:solidFill>
                  <a:srgbClr val="302B70"/>
                </a:solidFill>
                <a:latin typeface="HK Grotesk Bold"/>
              </a:rPr>
              <a:t>06.Reconaissance d’activité dans une séquence video</a:t>
            </a:r>
          </a:p>
        </p:txBody>
      </p:sp>
      <p:sp>
        <p:nvSpPr>
          <p:cNvPr name="TextBox 14" id="14"/>
          <p:cNvSpPr txBox="true"/>
          <p:nvPr/>
        </p:nvSpPr>
        <p:spPr>
          <a:xfrm rot="0">
            <a:off x="11641366" y="1947029"/>
            <a:ext cx="5617934" cy="3538200"/>
          </a:xfrm>
          <a:prstGeom prst="rect">
            <a:avLst/>
          </a:prstGeom>
        </p:spPr>
        <p:txBody>
          <a:bodyPr anchor="t" rtlCol="false" tIns="0" lIns="0" bIns="0" rIns="0">
            <a:spAutoFit/>
          </a:bodyPr>
          <a:lstStyle/>
          <a:p>
            <a:pPr algn="r">
              <a:lnSpc>
                <a:spcPts val="9363"/>
              </a:lnSpc>
            </a:pPr>
            <a:r>
              <a:rPr lang="en-US" sz="7802">
                <a:solidFill>
                  <a:srgbClr val="302B70"/>
                </a:solidFill>
                <a:latin typeface="HK Grotesk Bold"/>
              </a:rPr>
              <a:t>l’utilisation</a:t>
            </a:r>
          </a:p>
          <a:p>
            <a:pPr algn="r">
              <a:lnSpc>
                <a:spcPts val="9363"/>
              </a:lnSpc>
            </a:pPr>
            <a:r>
              <a:rPr lang="en-US" sz="7802">
                <a:solidFill>
                  <a:srgbClr val="302B70"/>
                </a:solidFill>
                <a:latin typeface="HK Grotesk Bold"/>
              </a:rPr>
              <a:t>des RNN</a:t>
            </a:r>
          </a:p>
          <a:p>
            <a:pPr algn="r">
              <a:lnSpc>
                <a:spcPts val="9363"/>
              </a:lnSpc>
            </a:pPr>
          </a:p>
        </p:txBody>
      </p:sp>
      <p:sp>
        <p:nvSpPr>
          <p:cNvPr name="Freeform 15" id="15"/>
          <p:cNvSpPr/>
          <p:nvPr/>
        </p:nvSpPr>
        <p:spPr>
          <a:xfrm flipH="false" flipV="false" rot="0">
            <a:off x="12041560" y="4629150"/>
            <a:ext cx="5899775" cy="3032482"/>
          </a:xfrm>
          <a:custGeom>
            <a:avLst/>
            <a:gdLst/>
            <a:ahLst/>
            <a:cxnLst/>
            <a:rect r="r" b="b" t="t" l="l"/>
            <a:pathLst>
              <a:path h="3032482" w="5899775">
                <a:moveTo>
                  <a:pt x="0" y="0"/>
                </a:moveTo>
                <a:lnTo>
                  <a:pt x="5899776" y="0"/>
                </a:lnTo>
                <a:lnTo>
                  <a:pt x="5899776" y="3032482"/>
                </a:lnTo>
                <a:lnTo>
                  <a:pt x="0" y="3032482"/>
                </a:lnTo>
                <a:lnTo>
                  <a:pt x="0" y="0"/>
                </a:lnTo>
                <a:close/>
              </a:path>
            </a:pathLst>
          </a:custGeom>
          <a:blipFill>
            <a:blip r:embed="rId11"/>
            <a:stretch>
              <a:fillRect l="0" t="0" r="0" b="-6775"/>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9258300"/>
            <a:ext cx="18288000" cy="1028700"/>
          </a:xfrm>
          <a:prstGeom prst="rect">
            <a:avLst/>
          </a:prstGeom>
          <a:solidFill>
            <a:srgbClr val="F0F2F6"/>
          </a:solidFill>
        </p:spPr>
      </p:sp>
      <p:grpSp>
        <p:nvGrpSpPr>
          <p:cNvPr name="Group 3" id="3"/>
          <p:cNvGrpSpPr/>
          <p:nvPr/>
        </p:nvGrpSpPr>
        <p:grpSpPr>
          <a:xfrm rot="0">
            <a:off x="8718256" y="9925050"/>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03299" y="2436675"/>
            <a:ext cx="8240701" cy="4635394"/>
          </a:xfrm>
          <a:prstGeom prst="rect">
            <a:avLst/>
          </a:prstGeom>
        </p:spPr>
      </p:pic>
      <p:sp>
        <p:nvSpPr>
          <p:cNvPr name="Freeform 8" id="8"/>
          <p:cNvSpPr/>
          <p:nvPr/>
        </p:nvSpPr>
        <p:spPr>
          <a:xfrm flipH="false" flipV="false" rot="0">
            <a:off x="11360723" y="4754373"/>
            <a:ext cx="5107112" cy="3775851"/>
          </a:xfrm>
          <a:custGeom>
            <a:avLst/>
            <a:gdLst/>
            <a:ahLst/>
            <a:cxnLst/>
            <a:rect r="r" b="b" t="t" l="l"/>
            <a:pathLst>
              <a:path h="3775851" w="5107112">
                <a:moveTo>
                  <a:pt x="0" y="0"/>
                </a:moveTo>
                <a:lnTo>
                  <a:pt x="5107112" y="0"/>
                </a:lnTo>
                <a:lnTo>
                  <a:pt x="5107112" y="3775851"/>
                </a:lnTo>
                <a:lnTo>
                  <a:pt x="0" y="3775851"/>
                </a:lnTo>
                <a:lnTo>
                  <a:pt x="0" y="0"/>
                </a:lnTo>
                <a:close/>
              </a:path>
            </a:pathLst>
          </a:custGeom>
          <a:blipFill>
            <a:blip r:embed="rId9"/>
            <a:stretch>
              <a:fillRect l="0" t="-884" r="0" b="-884"/>
            </a:stretch>
          </a:blipFill>
        </p:spPr>
      </p:sp>
      <p:sp>
        <p:nvSpPr>
          <p:cNvPr name="TextBox 9" id="9"/>
          <p:cNvSpPr txBox="true"/>
          <p:nvPr/>
        </p:nvSpPr>
        <p:spPr>
          <a:xfrm rot="0">
            <a:off x="9983287" y="3587641"/>
            <a:ext cx="7689556" cy="789305"/>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F0F2F6"/>
                </a:solidFill>
                <a:latin typeface="Clear Sans"/>
              </a:rPr>
              <a:t>Ne partage pas les caractéristiques apprises entre différentes positions de texte.</a:t>
            </a:r>
          </a:p>
          <a:p>
            <a:pPr algn="just">
              <a:lnSpc>
                <a:spcPts val="3220"/>
              </a:lnSpc>
            </a:pPr>
            <a:r>
              <a:rPr lang="en-US" sz="2300">
                <a:solidFill>
                  <a:srgbClr val="F0F2F6"/>
                </a:solidFill>
                <a:latin typeface="Clear Sans"/>
              </a:rPr>
              <a:t>?</a:t>
            </a:r>
          </a:p>
        </p:txBody>
      </p:sp>
      <p:sp>
        <p:nvSpPr>
          <p:cNvPr name="TextBox 10" id="10"/>
          <p:cNvSpPr txBox="true"/>
          <p:nvPr/>
        </p:nvSpPr>
        <p:spPr>
          <a:xfrm rot="0">
            <a:off x="9949543" y="629960"/>
            <a:ext cx="7757043" cy="1859610"/>
          </a:xfrm>
          <a:prstGeom prst="rect">
            <a:avLst/>
          </a:prstGeom>
        </p:spPr>
        <p:txBody>
          <a:bodyPr anchor="t" rtlCol="false" tIns="0" lIns="0" bIns="0" rIns="0">
            <a:spAutoFit/>
          </a:bodyPr>
          <a:lstStyle/>
          <a:p>
            <a:pPr algn="r">
              <a:lnSpc>
                <a:spcPts val="7359"/>
              </a:lnSpc>
            </a:pPr>
            <a:r>
              <a:rPr lang="en-US" sz="6132">
                <a:solidFill>
                  <a:srgbClr val="F0F2F6"/>
                </a:solidFill>
                <a:latin typeface="HK Grotesk Bold"/>
              </a:rPr>
              <a:t>Limitation de Réseaux de neurone classique</a:t>
            </a:r>
          </a:p>
        </p:txBody>
      </p:sp>
      <p:sp>
        <p:nvSpPr>
          <p:cNvPr name="TextBox 11" id="11"/>
          <p:cNvSpPr txBox="true"/>
          <p:nvPr/>
        </p:nvSpPr>
        <p:spPr>
          <a:xfrm rot="0">
            <a:off x="9949543" y="2441945"/>
            <a:ext cx="7929472" cy="789305"/>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F0F2F6"/>
                </a:solidFill>
                <a:latin typeface="Clear Sans"/>
              </a:rPr>
              <a:t>Les input et les output peuvent être de différente taille dans des exemples différente </a:t>
            </a:r>
          </a:p>
        </p:txBody>
      </p:sp>
      <p:sp>
        <p:nvSpPr>
          <p:cNvPr name="TextBox 12" id="12"/>
          <p:cNvSpPr txBox="true"/>
          <p:nvPr/>
        </p:nvSpPr>
        <p:spPr>
          <a:xfrm rot="0">
            <a:off x="2616682" y="1073990"/>
            <a:ext cx="4083396" cy="485775"/>
          </a:xfrm>
          <a:prstGeom prst="rect">
            <a:avLst/>
          </a:prstGeom>
        </p:spPr>
        <p:txBody>
          <a:bodyPr anchor="t" rtlCol="false" tIns="0" lIns="0" bIns="0" rIns="0">
            <a:spAutoFit/>
          </a:bodyPr>
          <a:lstStyle/>
          <a:p>
            <a:pPr algn="r">
              <a:lnSpc>
                <a:spcPts val="3874"/>
              </a:lnSpc>
            </a:pPr>
            <a:r>
              <a:rPr lang="en-US" sz="3228" u="sng">
                <a:solidFill>
                  <a:srgbClr val="F0F2F6"/>
                </a:solidFill>
                <a:latin typeface="HK Grotesk Bold"/>
              </a:rPr>
              <a:t>Réseaux de neurone</a:t>
            </a: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02B70"/>
        </a:solidFill>
      </p:bgPr>
    </p:bg>
    <p:spTree>
      <p:nvGrpSpPr>
        <p:cNvPr id="1" name=""/>
        <p:cNvGrpSpPr/>
        <p:nvPr/>
      </p:nvGrpSpPr>
      <p:grpSpPr>
        <a:xfrm>
          <a:off x="0" y="0"/>
          <a:ext cx="0" cy="0"/>
          <a:chOff x="0" y="0"/>
          <a:chExt cx="0" cy="0"/>
        </a:xfrm>
      </p:grpSpPr>
      <p:sp>
        <p:nvSpPr>
          <p:cNvPr name="AutoShape 2" id="2"/>
          <p:cNvSpPr/>
          <p:nvPr/>
        </p:nvSpPr>
        <p:spPr>
          <a:xfrm rot="0">
            <a:off x="0" y="9258300"/>
            <a:ext cx="18288000" cy="1028700"/>
          </a:xfrm>
          <a:prstGeom prst="rect">
            <a:avLst/>
          </a:prstGeom>
          <a:solidFill>
            <a:srgbClr val="F0F2F6"/>
          </a:solidFill>
        </p:spPr>
      </p:sp>
      <p:grpSp>
        <p:nvGrpSpPr>
          <p:cNvPr name="Group 3" id="3"/>
          <p:cNvGrpSpPr/>
          <p:nvPr/>
        </p:nvGrpSpPr>
        <p:grpSpPr>
          <a:xfrm rot="0">
            <a:off x="8718256" y="9925050"/>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03299" y="2436675"/>
            <a:ext cx="8240701" cy="4635394"/>
          </a:xfrm>
          <a:prstGeom prst="rect">
            <a:avLst/>
          </a:prstGeom>
        </p:spPr>
      </p:pic>
      <p:sp>
        <p:nvSpPr>
          <p:cNvPr name="Freeform 8" id="8"/>
          <p:cNvSpPr/>
          <p:nvPr/>
        </p:nvSpPr>
        <p:spPr>
          <a:xfrm flipH="false" flipV="false" rot="0">
            <a:off x="11360723" y="4754373"/>
            <a:ext cx="5107112" cy="3775851"/>
          </a:xfrm>
          <a:custGeom>
            <a:avLst/>
            <a:gdLst/>
            <a:ahLst/>
            <a:cxnLst/>
            <a:rect r="r" b="b" t="t" l="l"/>
            <a:pathLst>
              <a:path h="3775851" w="5107112">
                <a:moveTo>
                  <a:pt x="0" y="0"/>
                </a:moveTo>
                <a:lnTo>
                  <a:pt x="5107112" y="0"/>
                </a:lnTo>
                <a:lnTo>
                  <a:pt x="5107112" y="3775851"/>
                </a:lnTo>
                <a:lnTo>
                  <a:pt x="0" y="3775851"/>
                </a:lnTo>
                <a:lnTo>
                  <a:pt x="0" y="0"/>
                </a:lnTo>
                <a:close/>
              </a:path>
            </a:pathLst>
          </a:custGeom>
          <a:blipFill>
            <a:blip r:embed="rId9"/>
            <a:stretch>
              <a:fillRect l="0" t="-884" r="0" b="-884"/>
            </a:stretch>
          </a:blipFill>
        </p:spPr>
      </p:sp>
      <p:sp>
        <p:nvSpPr>
          <p:cNvPr name="TextBox 9" id="9"/>
          <p:cNvSpPr txBox="true"/>
          <p:nvPr/>
        </p:nvSpPr>
        <p:spPr>
          <a:xfrm rot="0">
            <a:off x="9983287" y="3587641"/>
            <a:ext cx="7689556" cy="789305"/>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F0F2F6"/>
                </a:solidFill>
                <a:latin typeface="Clear Sans"/>
              </a:rPr>
              <a:t>Ne partage pas les caractéristiques apprises entre différentes positions de texte.</a:t>
            </a:r>
          </a:p>
          <a:p>
            <a:pPr algn="just">
              <a:lnSpc>
                <a:spcPts val="3220"/>
              </a:lnSpc>
            </a:pPr>
            <a:r>
              <a:rPr lang="en-US" sz="2300">
                <a:solidFill>
                  <a:srgbClr val="F0F2F6"/>
                </a:solidFill>
                <a:latin typeface="Clear Sans"/>
              </a:rPr>
              <a:t>?</a:t>
            </a:r>
          </a:p>
        </p:txBody>
      </p:sp>
      <p:sp>
        <p:nvSpPr>
          <p:cNvPr name="TextBox 10" id="10"/>
          <p:cNvSpPr txBox="true"/>
          <p:nvPr/>
        </p:nvSpPr>
        <p:spPr>
          <a:xfrm rot="0">
            <a:off x="9949543" y="629960"/>
            <a:ext cx="7757043" cy="1859610"/>
          </a:xfrm>
          <a:prstGeom prst="rect">
            <a:avLst/>
          </a:prstGeom>
        </p:spPr>
        <p:txBody>
          <a:bodyPr anchor="t" rtlCol="false" tIns="0" lIns="0" bIns="0" rIns="0">
            <a:spAutoFit/>
          </a:bodyPr>
          <a:lstStyle/>
          <a:p>
            <a:pPr algn="r">
              <a:lnSpc>
                <a:spcPts val="7359"/>
              </a:lnSpc>
            </a:pPr>
            <a:r>
              <a:rPr lang="en-US" sz="6132">
                <a:solidFill>
                  <a:srgbClr val="F0F2F6"/>
                </a:solidFill>
                <a:latin typeface="HK Grotesk Bold"/>
              </a:rPr>
              <a:t>Limitation de Réseaux de neurone classique</a:t>
            </a:r>
          </a:p>
        </p:txBody>
      </p:sp>
      <p:sp>
        <p:nvSpPr>
          <p:cNvPr name="TextBox 11" id="11"/>
          <p:cNvSpPr txBox="true"/>
          <p:nvPr/>
        </p:nvSpPr>
        <p:spPr>
          <a:xfrm rot="0">
            <a:off x="9949543" y="2441945"/>
            <a:ext cx="7929472" cy="789305"/>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F0F2F6"/>
                </a:solidFill>
                <a:latin typeface="Clear Sans"/>
              </a:rPr>
              <a:t>Les input et les output peuvent être de différente taille dans des exemples différente </a:t>
            </a:r>
          </a:p>
        </p:txBody>
      </p:sp>
      <p:sp>
        <p:nvSpPr>
          <p:cNvPr name="TextBox 12" id="12"/>
          <p:cNvSpPr txBox="true"/>
          <p:nvPr/>
        </p:nvSpPr>
        <p:spPr>
          <a:xfrm rot="0">
            <a:off x="2616682" y="1073990"/>
            <a:ext cx="4083396" cy="485775"/>
          </a:xfrm>
          <a:prstGeom prst="rect">
            <a:avLst/>
          </a:prstGeom>
        </p:spPr>
        <p:txBody>
          <a:bodyPr anchor="t" rtlCol="false" tIns="0" lIns="0" bIns="0" rIns="0">
            <a:spAutoFit/>
          </a:bodyPr>
          <a:lstStyle/>
          <a:p>
            <a:pPr algn="r">
              <a:lnSpc>
                <a:spcPts val="3874"/>
              </a:lnSpc>
            </a:pPr>
            <a:r>
              <a:rPr lang="en-US" sz="3228" u="sng">
                <a:solidFill>
                  <a:srgbClr val="F0F2F6"/>
                </a:solidFill>
                <a:latin typeface="HK Grotesk Bold"/>
              </a:rPr>
              <a:t>Réseaux de neurone</a:t>
            </a:r>
          </a:p>
        </p:txBody>
      </p:sp>
      <p:sp>
        <p:nvSpPr>
          <p:cNvPr name="Freeform 13" id="13"/>
          <p:cNvSpPr/>
          <p:nvPr/>
        </p:nvSpPr>
        <p:spPr>
          <a:xfrm flipH="true" flipV="true" rot="0">
            <a:off x="8369724" y="7487646"/>
            <a:ext cx="984215" cy="564163"/>
          </a:xfrm>
          <a:custGeom>
            <a:avLst/>
            <a:gdLst/>
            <a:ahLst/>
            <a:cxnLst/>
            <a:rect r="r" b="b" t="t" l="l"/>
            <a:pathLst>
              <a:path h="564163" w="984215">
                <a:moveTo>
                  <a:pt x="984215" y="564163"/>
                </a:moveTo>
                <a:lnTo>
                  <a:pt x="0" y="564163"/>
                </a:lnTo>
                <a:lnTo>
                  <a:pt x="0" y="0"/>
                </a:lnTo>
                <a:lnTo>
                  <a:pt x="984215" y="0"/>
                </a:lnTo>
                <a:lnTo>
                  <a:pt x="984215" y="564163"/>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true" flipV="true" rot="0">
            <a:off x="8369724" y="8149236"/>
            <a:ext cx="984215" cy="564163"/>
          </a:xfrm>
          <a:custGeom>
            <a:avLst/>
            <a:gdLst/>
            <a:ahLst/>
            <a:cxnLst/>
            <a:rect r="r" b="b" t="t" l="l"/>
            <a:pathLst>
              <a:path h="564163" w="984215">
                <a:moveTo>
                  <a:pt x="984215" y="564164"/>
                </a:moveTo>
                <a:lnTo>
                  <a:pt x="0" y="564164"/>
                </a:lnTo>
                <a:lnTo>
                  <a:pt x="0" y="0"/>
                </a:lnTo>
                <a:lnTo>
                  <a:pt x="984215" y="0"/>
                </a:lnTo>
                <a:lnTo>
                  <a:pt x="984215" y="56416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99420" y="7489853"/>
            <a:ext cx="8397869" cy="421974"/>
          </a:xfrm>
          <a:prstGeom prst="rect">
            <a:avLst/>
          </a:prstGeom>
        </p:spPr>
        <p:txBody>
          <a:bodyPr anchor="t" rtlCol="false" tIns="0" lIns="0" bIns="0" rIns="0">
            <a:spAutoFit/>
          </a:bodyPr>
          <a:lstStyle/>
          <a:p>
            <a:pPr algn="r">
              <a:lnSpc>
                <a:spcPts val="3516"/>
              </a:lnSpc>
            </a:pPr>
            <a:r>
              <a:rPr lang="en-US" sz="2511">
                <a:solidFill>
                  <a:srgbClr val="F0F2F6"/>
                </a:solidFill>
                <a:latin typeface="Clear Sans"/>
              </a:rPr>
              <a:t>Perte d'information </a:t>
            </a:r>
          </a:p>
        </p:txBody>
      </p:sp>
      <p:sp>
        <p:nvSpPr>
          <p:cNvPr name="TextBox 16" id="16"/>
          <p:cNvSpPr txBox="true"/>
          <p:nvPr/>
        </p:nvSpPr>
        <p:spPr>
          <a:xfrm rot="0">
            <a:off x="-199420" y="8196519"/>
            <a:ext cx="8397869" cy="421974"/>
          </a:xfrm>
          <a:prstGeom prst="rect">
            <a:avLst/>
          </a:prstGeom>
        </p:spPr>
        <p:txBody>
          <a:bodyPr anchor="t" rtlCol="false" tIns="0" lIns="0" bIns="0" rIns="0">
            <a:spAutoFit/>
          </a:bodyPr>
          <a:lstStyle/>
          <a:p>
            <a:pPr algn="r">
              <a:lnSpc>
                <a:spcPts val="3516"/>
              </a:lnSpc>
            </a:pPr>
            <a:r>
              <a:rPr lang="en-US" sz="2511">
                <a:solidFill>
                  <a:srgbClr val="F0F2F6"/>
                </a:solidFill>
                <a:latin typeface="Clear Sans"/>
              </a:rPr>
              <a:t>Complexité inutile </a:t>
            </a:r>
          </a:p>
        </p:txBody>
      </p:sp>
    </p:spTree>
  </p:cSld>
  <p:clrMapOvr>
    <a:masterClrMapping/>
  </p:clrMapOvr>
  <p:transition spd="slow">
    <p:fade/>
  </p:transition>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grpSp>
        <p:nvGrpSpPr>
          <p:cNvPr name="Group 2" id="2"/>
          <p:cNvGrpSpPr/>
          <p:nvPr/>
        </p:nvGrpSpPr>
        <p:grpSpPr>
          <a:xfrm rot="0">
            <a:off x="8718256" y="9420619"/>
            <a:ext cx="851487" cy="155656"/>
            <a:chOff x="0" y="0"/>
            <a:chExt cx="1135316" cy="207541"/>
          </a:xfrm>
        </p:grpSpPr>
        <p:sp>
          <p:nvSpPr>
            <p:cNvPr name="Freeform 3" id="3"/>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6" id="6"/>
          <p:cNvSpPr/>
          <p:nvPr/>
        </p:nvSpPr>
        <p:spPr>
          <a:xfrm rot="0">
            <a:off x="0" y="0"/>
            <a:ext cx="9144000" cy="8659391"/>
          </a:xfrm>
          <a:prstGeom prst="rect">
            <a:avLst/>
          </a:prstGeom>
          <a:solidFill>
            <a:srgbClr val="302B70"/>
          </a:solidFill>
        </p:spPr>
      </p:sp>
      <p:sp>
        <p:nvSpPr>
          <p:cNvPr name="AutoShape 7" id="7"/>
          <p:cNvSpPr/>
          <p:nvPr/>
        </p:nvSpPr>
        <p:spPr>
          <a:xfrm rot="0">
            <a:off x="9144000" y="5772927"/>
            <a:ext cx="9142458" cy="2886464"/>
          </a:xfrm>
          <a:prstGeom prst="rect">
            <a:avLst/>
          </a:prstGeom>
          <a:solidFill>
            <a:srgbClr val="787CD1">
              <a:alpha val="19608"/>
            </a:srgbClr>
          </a:solidFill>
        </p:spPr>
      </p:sp>
      <p:sp>
        <p:nvSpPr>
          <p:cNvPr name="AutoShape 8" id="8"/>
          <p:cNvSpPr/>
          <p:nvPr/>
        </p:nvSpPr>
        <p:spPr>
          <a:xfrm rot="0">
            <a:off x="9144000" y="0"/>
            <a:ext cx="9142458" cy="2886464"/>
          </a:xfrm>
          <a:prstGeom prst="rect">
            <a:avLst/>
          </a:prstGeom>
          <a:solidFill>
            <a:srgbClr val="787CD1"/>
          </a:solidFill>
        </p:spPr>
      </p:sp>
      <p:sp>
        <p:nvSpPr>
          <p:cNvPr name="AutoShape 9" id="9"/>
          <p:cNvSpPr/>
          <p:nvPr/>
        </p:nvSpPr>
        <p:spPr>
          <a:xfrm rot="0">
            <a:off x="9145542" y="2886464"/>
            <a:ext cx="9142458" cy="2886464"/>
          </a:xfrm>
          <a:prstGeom prst="rect">
            <a:avLst/>
          </a:prstGeom>
          <a:solidFill>
            <a:srgbClr val="787CD1">
              <a:alpha val="60000"/>
            </a:srgbClr>
          </a:solidFill>
        </p:spPr>
      </p:sp>
      <p:sp>
        <p:nvSpPr>
          <p:cNvPr name="Freeform 10" id="10"/>
          <p:cNvSpPr/>
          <p:nvPr/>
        </p:nvSpPr>
        <p:spPr>
          <a:xfrm flipH="false" flipV="false" rot="0">
            <a:off x="488746" y="5143500"/>
            <a:ext cx="8179004" cy="3016351"/>
          </a:xfrm>
          <a:custGeom>
            <a:avLst/>
            <a:gdLst/>
            <a:ahLst/>
            <a:cxnLst/>
            <a:rect r="r" b="b" t="t" l="l"/>
            <a:pathLst>
              <a:path h="3016351" w="8179004">
                <a:moveTo>
                  <a:pt x="0" y="0"/>
                </a:moveTo>
                <a:lnTo>
                  <a:pt x="8179004" y="0"/>
                </a:lnTo>
                <a:lnTo>
                  <a:pt x="8179004" y="3016351"/>
                </a:lnTo>
                <a:lnTo>
                  <a:pt x="0" y="3016351"/>
                </a:lnTo>
                <a:lnTo>
                  <a:pt x="0" y="0"/>
                </a:lnTo>
                <a:close/>
              </a:path>
            </a:pathLst>
          </a:custGeom>
          <a:blipFill>
            <a:blip r:embed="rId6"/>
            <a:stretch>
              <a:fillRect l="-6187" t="-8991" r="-8479" b="-18061"/>
            </a:stretch>
          </a:blipFill>
        </p:spPr>
      </p:sp>
      <p:pic>
        <p:nvPicPr>
          <p:cNvPr name="Picture 11" id="11"/>
          <p:cNvPicPr>
            <a:picLocks noChangeAspect="true"/>
          </p:cNvPicPr>
          <p:nvPr/>
        </p:nvPicPr>
        <p:blipFill>
          <a:blip r:embed="rId7"/>
          <a:srcRect l="0" t="0" r="0" b="0"/>
          <a:stretch>
            <a:fillRect/>
          </a:stretch>
        </p:blipFill>
        <p:spPr>
          <a:xfrm flipH="false" flipV="false" rot="0">
            <a:off x="15442656" y="1233346"/>
            <a:ext cx="2249907" cy="438732"/>
          </a:xfrm>
          <a:prstGeom prst="rect">
            <a:avLst/>
          </a:prstGeom>
        </p:spPr>
      </p:pic>
      <p:pic>
        <p:nvPicPr>
          <p:cNvPr name="Picture 12" id="12"/>
          <p:cNvPicPr>
            <a:picLocks noChangeAspect="true"/>
          </p:cNvPicPr>
          <p:nvPr/>
        </p:nvPicPr>
        <p:blipFill>
          <a:blip r:embed="rId8"/>
          <a:srcRect l="0" t="0" r="0" b="0"/>
          <a:stretch>
            <a:fillRect/>
          </a:stretch>
        </p:blipFill>
        <p:spPr>
          <a:xfrm flipH="false" flipV="false" rot="0">
            <a:off x="16133836" y="4082454"/>
            <a:ext cx="1558727" cy="818332"/>
          </a:xfrm>
          <a:prstGeom prst="rect">
            <a:avLst/>
          </a:prstGeom>
        </p:spPr>
      </p:pic>
      <p:sp>
        <p:nvSpPr>
          <p:cNvPr name="TextBox 13" id="13"/>
          <p:cNvSpPr txBox="true"/>
          <p:nvPr/>
        </p:nvSpPr>
        <p:spPr>
          <a:xfrm rot="0">
            <a:off x="10572269" y="6337351"/>
            <a:ext cx="6098402" cy="619125"/>
          </a:xfrm>
          <a:prstGeom prst="rect">
            <a:avLst/>
          </a:prstGeom>
        </p:spPr>
        <p:txBody>
          <a:bodyPr anchor="t" rtlCol="false" tIns="0" lIns="0" bIns="0" rIns="0">
            <a:spAutoFit/>
          </a:bodyPr>
          <a:lstStyle/>
          <a:p>
            <a:pPr marL="0" indent="0" lvl="0">
              <a:lnSpc>
                <a:spcPts val="4800"/>
              </a:lnSpc>
              <a:spcBef>
                <a:spcPct val="0"/>
              </a:spcBef>
            </a:pPr>
            <a:r>
              <a:rPr lang="en-US" sz="4000">
                <a:solidFill>
                  <a:srgbClr val="302B70"/>
                </a:solidFill>
                <a:latin typeface="HK Grotesk Bold"/>
              </a:rPr>
              <a:t>Types des RNN</a:t>
            </a:r>
          </a:p>
        </p:txBody>
      </p:sp>
      <p:grpSp>
        <p:nvGrpSpPr>
          <p:cNvPr name="Group 14" id="14"/>
          <p:cNvGrpSpPr/>
          <p:nvPr/>
        </p:nvGrpSpPr>
        <p:grpSpPr>
          <a:xfrm rot="0">
            <a:off x="740034" y="579812"/>
            <a:ext cx="5988489" cy="3749884"/>
            <a:chOff x="0" y="0"/>
            <a:chExt cx="7984652" cy="4999845"/>
          </a:xfrm>
        </p:grpSpPr>
        <p:sp>
          <p:nvSpPr>
            <p:cNvPr name="TextBox 15" id="15"/>
            <p:cNvSpPr txBox="true"/>
            <p:nvPr/>
          </p:nvSpPr>
          <p:spPr>
            <a:xfrm rot="0">
              <a:off x="0" y="0"/>
              <a:ext cx="7984652" cy="1491274"/>
            </a:xfrm>
            <a:prstGeom prst="rect">
              <a:avLst/>
            </a:prstGeom>
          </p:spPr>
          <p:txBody>
            <a:bodyPr anchor="t" rtlCol="false" tIns="0" lIns="0" bIns="0" rIns="0">
              <a:spAutoFit/>
            </a:bodyPr>
            <a:lstStyle/>
            <a:p>
              <a:pPr>
                <a:lnSpc>
                  <a:spcPts val="8817"/>
                </a:lnSpc>
              </a:pPr>
              <a:r>
                <a:rPr lang="en-US" sz="7347">
                  <a:solidFill>
                    <a:srgbClr val="F0F2F6"/>
                  </a:solidFill>
                  <a:latin typeface="HK Grotesk Bold"/>
                </a:rPr>
                <a:t>RNN</a:t>
              </a:r>
            </a:p>
          </p:txBody>
        </p:sp>
        <p:sp>
          <p:nvSpPr>
            <p:cNvPr name="TextBox 16" id="16"/>
            <p:cNvSpPr txBox="true"/>
            <p:nvPr/>
          </p:nvSpPr>
          <p:spPr>
            <a:xfrm rot="0">
              <a:off x="0" y="1735734"/>
              <a:ext cx="7984652" cy="3225799"/>
            </a:xfrm>
            <a:prstGeom prst="rect">
              <a:avLst/>
            </a:prstGeom>
          </p:spPr>
          <p:txBody>
            <a:bodyPr anchor="t" rtlCol="false" tIns="0" lIns="0" bIns="0" rIns="0">
              <a:spAutoFit/>
            </a:bodyPr>
            <a:lstStyle/>
            <a:p>
              <a:pPr>
                <a:lnSpc>
                  <a:spcPts val="3259"/>
                </a:lnSpc>
                <a:spcBef>
                  <a:spcPct val="0"/>
                </a:spcBef>
              </a:pPr>
              <a:r>
                <a:rPr lang="en-US" sz="2328">
                  <a:solidFill>
                    <a:srgbClr val="F0F2F6"/>
                  </a:solidFill>
                  <a:latin typeface="Clear Sans"/>
                </a:rPr>
                <a:t>Les réseaux neuronaux récurrents ou les RNNs en abrégé sont </a:t>
              </a:r>
              <a:r>
                <a:rPr lang="en-US" sz="2328">
                  <a:solidFill>
                    <a:srgbClr val="F0F2F6"/>
                  </a:solidFill>
                  <a:latin typeface="Clear Sans Medium"/>
                </a:rPr>
                <a:t>une variante des réseaux neuronaux artificiels qui peuvent traiter des données séquentielles et peuvent être entrainés pour détenir les connaissances sur le passé</a:t>
              </a:r>
              <a:r>
                <a:rPr lang="en-US" sz="2328">
                  <a:solidFill>
                    <a:srgbClr val="F0F2F6"/>
                  </a:solidFill>
                  <a:latin typeface="Clear Sans"/>
                </a:rPr>
                <a:t>.</a:t>
              </a:r>
            </a:p>
          </p:txBody>
        </p:sp>
      </p:grpSp>
      <p:sp>
        <p:nvSpPr>
          <p:cNvPr name="TextBox 17" id="17"/>
          <p:cNvSpPr txBox="true"/>
          <p:nvPr/>
        </p:nvSpPr>
        <p:spPr>
          <a:xfrm rot="0">
            <a:off x="10572269" y="1147957"/>
            <a:ext cx="4764524" cy="619125"/>
          </a:xfrm>
          <a:prstGeom prst="rect">
            <a:avLst/>
          </a:prstGeom>
        </p:spPr>
        <p:txBody>
          <a:bodyPr anchor="t" rtlCol="false" tIns="0" lIns="0" bIns="0" rIns="0">
            <a:spAutoFit/>
          </a:bodyPr>
          <a:lstStyle/>
          <a:p>
            <a:pPr algn="l" marL="0" indent="0" lvl="0">
              <a:lnSpc>
                <a:spcPts val="4800"/>
              </a:lnSpc>
              <a:spcBef>
                <a:spcPct val="0"/>
              </a:spcBef>
            </a:pPr>
            <a:r>
              <a:rPr lang="en-US" sz="4000" strike="noStrike" u="none">
                <a:solidFill>
                  <a:srgbClr val="302B70"/>
                </a:solidFill>
                <a:latin typeface="HK Grotesk Bold"/>
              </a:rPr>
              <a:t>Forward Propagation</a:t>
            </a:r>
          </a:p>
        </p:txBody>
      </p:sp>
      <p:sp>
        <p:nvSpPr>
          <p:cNvPr name="TextBox 18" id="18"/>
          <p:cNvSpPr txBox="true"/>
          <p:nvPr/>
        </p:nvSpPr>
        <p:spPr>
          <a:xfrm rot="0">
            <a:off x="10572269" y="3872495"/>
            <a:ext cx="5081826" cy="6191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302B70"/>
                </a:solidFill>
                <a:latin typeface="HK Grotesk Bold"/>
              </a:rPr>
              <a:t>Backward Propagation</a:t>
            </a: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8775001"/>
            <a:ext cx="18288000" cy="1511999"/>
          </a:xfrm>
          <a:prstGeom prst="rect">
            <a:avLst/>
          </a:prstGeom>
          <a:solidFill>
            <a:srgbClr val="302B70"/>
          </a:solidFill>
        </p:spPr>
      </p:sp>
      <p:grpSp>
        <p:nvGrpSpPr>
          <p:cNvPr name="Group 3" id="3"/>
          <p:cNvGrpSpPr/>
          <p:nvPr/>
        </p:nvGrpSpPr>
        <p:grpSpPr>
          <a:xfrm rot="0">
            <a:off x="8718256" y="9453173"/>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384451" y="3360162"/>
            <a:ext cx="11921912" cy="4761779"/>
          </a:xfrm>
          <a:custGeom>
            <a:avLst/>
            <a:gdLst/>
            <a:ahLst/>
            <a:cxnLst/>
            <a:rect r="r" b="b" t="t" l="l"/>
            <a:pathLst>
              <a:path h="4761779" w="11921912">
                <a:moveTo>
                  <a:pt x="0" y="0"/>
                </a:moveTo>
                <a:lnTo>
                  <a:pt x="11921912" y="0"/>
                </a:lnTo>
                <a:lnTo>
                  <a:pt x="11921912" y="4761780"/>
                </a:lnTo>
                <a:lnTo>
                  <a:pt x="0" y="4761780"/>
                </a:lnTo>
                <a:lnTo>
                  <a:pt x="0" y="0"/>
                </a:lnTo>
                <a:close/>
              </a:path>
            </a:pathLst>
          </a:custGeom>
          <a:blipFill>
            <a:blip r:embed="rId6"/>
            <a:stretch>
              <a:fillRect l="0" t="0" r="0" b="0"/>
            </a:stretch>
          </a:blipFill>
        </p:spPr>
      </p:sp>
      <p:sp>
        <p:nvSpPr>
          <p:cNvPr name="TextBox 8" id="8"/>
          <p:cNvSpPr txBox="true"/>
          <p:nvPr/>
        </p:nvSpPr>
        <p:spPr>
          <a:xfrm rot="0">
            <a:off x="962025" y="334251"/>
            <a:ext cx="8115300" cy="2445022"/>
          </a:xfrm>
          <a:prstGeom prst="rect">
            <a:avLst/>
          </a:prstGeom>
        </p:spPr>
        <p:txBody>
          <a:bodyPr anchor="t" rtlCol="false" tIns="0" lIns="0" bIns="0" rIns="0">
            <a:spAutoFit/>
          </a:bodyPr>
          <a:lstStyle/>
          <a:p>
            <a:pPr>
              <a:lnSpc>
                <a:spcPts val="9600"/>
              </a:lnSpc>
            </a:pPr>
            <a:r>
              <a:rPr lang="en-US" sz="8000">
                <a:solidFill>
                  <a:srgbClr val="302B70"/>
                </a:solidFill>
                <a:latin typeface="HK Grotesk Bold"/>
              </a:rPr>
              <a:t>Forward Propagation</a:t>
            </a:r>
          </a:p>
        </p:txBody>
      </p:sp>
      <p:sp>
        <p:nvSpPr>
          <p:cNvPr name="TextBox 9" id="9"/>
          <p:cNvSpPr txBox="true"/>
          <p:nvPr/>
        </p:nvSpPr>
        <p:spPr>
          <a:xfrm rot="0">
            <a:off x="7503864" y="888315"/>
            <a:ext cx="10135104" cy="1298795"/>
          </a:xfrm>
          <a:prstGeom prst="rect">
            <a:avLst/>
          </a:prstGeom>
        </p:spPr>
        <p:txBody>
          <a:bodyPr anchor="t" rtlCol="false" tIns="0" lIns="0" bIns="0" rIns="0">
            <a:spAutoFit/>
          </a:bodyPr>
          <a:lstStyle/>
          <a:p>
            <a:pPr>
              <a:lnSpc>
                <a:spcPts val="3487"/>
              </a:lnSpc>
            </a:pPr>
            <a:r>
              <a:rPr lang="en-US" sz="2491">
                <a:solidFill>
                  <a:srgbClr val="302B70"/>
                </a:solidFill>
                <a:latin typeface="Clear Sans"/>
              </a:rPr>
              <a:t> </a:t>
            </a:r>
            <a:r>
              <a:rPr lang="en-US" sz="2491">
                <a:solidFill>
                  <a:srgbClr val="302B70"/>
                </a:solidFill>
                <a:latin typeface="Clear Sans Bold"/>
              </a:rPr>
              <a:t>Chaque élément de la séquence d'entrée représente une étape dans le temps. Si vous avez une séquence de longueur T, vous avez T pas de temps, et chaque X_t représente l'entrée au temps t.</a:t>
            </a:r>
          </a:p>
        </p:txBody>
      </p:sp>
      <p:sp>
        <p:nvSpPr>
          <p:cNvPr name="TextBox 10" id="10"/>
          <p:cNvSpPr txBox="true"/>
          <p:nvPr/>
        </p:nvSpPr>
        <p:spPr>
          <a:xfrm rot="0">
            <a:off x="12315888" y="3456628"/>
            <a:ext cx="5860544" cy="1189575"/>
          </a:xfrm>
          <a:prstGeom prst="rect">
            <a:avLst/>
          </a:prstGeom>
        </p:spPr>
        <p:txBody>
          <a:bodyPr anchor="t" rtlCol="false" tIns="0" lIns="0" bIns="0" rIns="0">
            <a:spAutoFit/>
          </a:bodyPr>
          <a:lstStyle/>
          <a:p>
            <a:pPr marL="494704" indent="-247352" lvl="1">
              <a:lnSpc>
                <a:spcPts val="3207"/>
              </a:lnSpc>
              <a:buFont typeface="Arial"/>
              <a:buChar char="•"/>
            </a:pPr>
            <a:r>
              <a:rPr lang="en-US" sz="2291" u="sng">
                <a:solidFill>
                  <a:srgbClr val="302B70"/>
                </a:solidFill>
                <a:latin typeface="Clear Sans Bold"/>
              </a:rPr>
              <a:t>W</a:t>
            </a:r>
            <a:r>
              <a:rPr lang="en-US" sz="2291" u="sng">
                <a:solidFill>
                  <a:srgbClr val="302B70"/>
                </a:solidFill>
                <a:latin typeface="Clear Sans Bold"/>
              </a:rPr>
              <a:t>aa</a:t>
            </a:r>
            <a:r>
              <a:rPr lang="en-US" sz="2291">
                <a:solidFill>
                  <a:srgbClr val="302B70"/>
                </a:solidFill>
                <a:latin typeface="Clear Sans"/>
              </a:rPr>
              <a:t>​ : Matrice de poids associée à l'état caché récurrent. Elle pondère l'état caché antérieur </a:t>
            </a:r>
          </a:p>
        </p:txBody>
      </p:sp>
      <p:sp>
        <p:nvSpPr>
          <p:cNvPr name="TextBox 11" id="11"/>
          <p:cNvSpPr txBox="true"/>
          <p:nvPr/>
        </p:nvSpPr>
        <p:spPr>
          <a:xfrm rot="0">
            <a:off x="12306363" y="6532317"/>
            <a:ext cx="5860544" cy="1589625"/>
          </a:xfrm>
          <a:prstGeom prst="rect">
            <a:avLst/>
          </a:prstGeom>
        </p:spPr>
        <p:txBody>
          <a:bodyPr anchor="t" rtlCol="false" tIns="0" lIns="0" bIns="0" rIns="0">
            <a:spAutoFit/>
          </a:bodyPr>
          <a:lstStyle/>
          <a:p>
            <a:pPr marL="494704" indent="-247352" lvl="1">
              <a:lnSpc>
                <a:spcPts val="3207"/>
              </a:lnSpc>
              <a:buFont typeface="Arial"/>
              <a:buChar char="•"/>
            </a:pPr>
            <a:r>
              <a:rPr lang="en-US" sz="2291" u="sng">
                <a:solidFill>
                  <a:srgbClr val="302B70"/>
                </a:solidFill>
                <a:latin typeface="Clear Sans Bold"/>
              </a:rPr>
              <a:t>Wya​ </a:t>
            </a:r>
            <a:r>
              <a:rPr lang="en-US" sz="2291">
                <a:solidFill>
                  <a:srgbClr val="302B70"/>
                </a:solidFill>
                <a:latin typeface="Clear Sans"/>
              </a:rPr>
              <a:t>: Matrice de poids associée à la sortie du réseau. Elle est utilisée pour transformer l'état caché en une prédiction (Y^t​)</a:t>
            </a:r>
          </a:p>
        </p:txBody>
      </p:sp>
      <p:sp>
        <p:nvSpPr>
          <p:cNvPr name="TextBox 12" id="12"/>
          <p:cNvSpPr txBox="true"/>
          <p:nvPr/>
        </p:nvSpPr>
        <p:spPr>
          <a:xfrm rot="0">
            <a:off x="12427456" y="5095875"/>
            <a:ext cx="5860544" cy="1189575"/>
          </a:xfrm>
          <a:prstGeom prst="rect">
            <a:avLst/>
          </a:prstGeom>
        </p:spPr>
        <p:txBody>
          <a:bodyPr anchor="t" rtlCol="false" tIns="0" lIns="0" bIns="0" rIns="0">
            <a:spAutoFit/>
          </a:bodyPr>
          <a:lstStyle/>
          <a:p>
            <a:pPr marL="494704" indent="-247352" lvl="1">
              <a:lnSpc>
                <a:spcPts val="3207"/>
              </a:lnSpc>
              <a:buFont typeface="Arial"/>
              <a:buChar char="•"/>
            </a:pPr>
            <a:r>
              <a:rPr lang="en-US" sz="2291" u="sng">
                <a:solidFill>
                  <a:srgbClr val="302B70"/>
                </a:solidFill>
                <a:latin typeface="Clear Sans Bold"/>
              </a:rPr>
              <a:t>Wax</a:t>
            </a:r>
            <a:r>
              <a:rPr lang="en-US" sz="2291">
                <a:solidFill>
                  <a:srgbClr val="302B70"/>
                </a:solidFill>
                <a:latin typeface="Clear Sans"/>
              </a:rPr>
              <a:t>​ : Matrice de poids associée à l'entrée du réseau. Elle pondère l'entrée au temps actuel (Xt​).</a:t>
            </a:r>
          </a:p>
        </p:txBody>
      </p:sp>
      <p:sp>
        <p:nvSpPr>
          <p:cNvPr name="Freeform 13" id="13"/>
          <p:cNvSpPr/>
          <p:nvPr/>
        </p:nvSpPr>
        <p:spPr>
          <a:xfrm flipH="false" flipV="false" rot="0">
            <a:off x="6345407" y="933403"/>
            <a:ext cx="1253707" cy="1253707"/>
          </a:xfrm>
          <a:custGeom>
            <a:avLst/>
            <a:gdLst/>
            <a:ahLst/>
            <a:cxnLst/>
            <a:rect r="r" b="b" t="t" l="l"/>
            <a:pathLst>
              <a:path h="1253707" w="1253707">
                <a:moveTo>
                  <a:pt x="0" y="0"/>
                </a:moveTo>
                <a:lnTo>
                  <a:pt x="1253707" y="0"/>
                </a:lnTo>
                <a:lnTo>
                  <a:pt x="1253707" y="1253707"/>
                </a:lnTo>
                <a:lnTo>
                  <a:pt x="0" y="12537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8775001"/>
            <a:ext cx="18288000" cy="1511999"/>
          </a:xfrm>
          <a:prstGeom prst="rect">
            <a:avLst/>
          </a:prstGeom>
          <a:solidFill>
            <a:srgbClr val="302B70"/>
          </a:solidFill>
        </p:spPr>
      </p:sp>
      <p:grpSp>
        <p:nvGrpSpPr>
          <p:cNvPr name="Group 3" id="3"/>
          <p:cNvGrpSpPr/>
          <p:nvPr/>
        </p:nvGrpSpPr>
        <p:grpSpPr>
          <a:xfrm rot="0">
            <a:off x="8718256" y="9453173"/>
            <a:ext cx="851487" cy="155656"/>
            <a:chOff x="0" y="0"/>
            <a:chExt cx="1135316" cy="207541"/>
          </a:xfrm>
        </p:grpSpPr>
        <p:sp>
          <p:nvSpPr>
            <p:cNvPr name="Freeform 4" id="4"/>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4570720" y="2324976"/>
            <a:ext cx="8034413" cy="3179936"/>
          </a:xfrm>
          <a:prstGeom prst="rect">
            <a:avLst/>
          </a:prstGeom>
        </p:spPr>
      </p:pic>
      <p:sp>
        <p:nvSpPr>
          <p:cNvPr name="Freeform 8" id="8"/>
          <p:cNvSpPr/>
          <p:nvPr/>
        </p:nvSpPr>
        <p:spPr>
          <a:xfrm flipH="false" flipV="false" rot="0">
            <a:off x="4570720" y="5730864"/>
            <a:ext cx="8034413" cy="2886992"/>
          </a:xfrm>
          <a:custGeom>
            <a:avLst/>
            <a:gdLst/>
            <a:ahLst/>
            <a:cxnLst/>
            <a:rect r="r" b="b" t="t" l="l"/>
            <a:pathLst>
              <a:path h="2886992" w="8034413">
                <a:moveTo>
                  <a:pt x="0" y="0"/>
                </a:moveTo>
                <a:lnTo>
                  <a:pt x="8034413" y="0"/>
                </a:lnTo>
                <a:lnTo>
                  <a:pt x="8034413" y="2886992"/>
                </a:lnTo>
                <a:lnTo>
                  <a:pt x="0" y="2886992"/>
                </a:lnTo>
                <a:lnTo>
                  <a:pt x="0" y="0"/>
                </a:lnTo>
                <a:close/>
              </a:path>
            </a:pathLst>
          </a:custGeom>
          <a:blipFill>
            <a:blip r:embed="rId9"/>
            <a:stretch>
              <a:fillRect l="0" t="-1676" r="0" b="-1676"/>
            </a:stretch>
          </a:blipFill>
        </p:spPr>
      </p:sp>
      <p:sp>
        <p:nvSpPr>
          <p:cNvPr name="TextBox 9" id="9"/>
          <p:cNvSpPr txBox="true"/>
          <p:nvPr/>
        </p:nvSpPr>
        <p:spPr>
          <a:xfrm rot="0">
            <a:off x="962025" y="334251"/>
            <a:ext cx="11080691" cy="1990725"/>
          </a:xfrm>
          <a:prstGeom prst="rect">
            <a:avLst/>
          </a:prstGeom>
        </p:spPr>
        <p:txBody>
          <a:bodyPr anchor="t" rtlCol="false" tIns="0" lIns="0" bIns="0" rIns="0">
            <a:spAutoFit/>
          </a:bodyPr>
          <a:lstStyle/>
          <a:p>
            <a:pPr>
              <a:lnSpc>
                <a:spcPts val="9600"/>
              </a:lnSpc>
            </a:pPr>
            <a:r>
              <a:rPr lang="en-US" sz="8000">
                <a:solidFill>
                  <a:srgbClr val="302B70"/>
                </a:solidFill>
                <a:latin typeface="HK Grotesk Bold"/>
              </a:rPr>
              <a:t>Forward Propagation</a:t>
            </a:r>
          </a:p>
          <a:p>
            <a:pPr>
              <a:lnSpc>
                <a:spcPts val="6000"/>
              </a:lnSpc>
            </a:pP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DAFSMtQ6xM0</dc:identifier>
  <dcterms:modified xsi:type="dcterms:W3CDTF">2011-08-01T06:04:30Z</dcterms:modified>
  <cp:revision>1</cp:revision>
  <dc:title>RNN</dc:title>
</cp:coreProperties>
</file>